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84" r:id="rId1"/>
    <p:sldMasterId id="2147490683" r:id="rId2"/>
  </p:sldMasterIdLst>
  <p:notesMasterIdLst>
    <p:notesMasterId r:id="rId24"/>
  </p:notesMasterIdLst>
  <p:handoutMasterIdLst>
    <p:handoutMasterId r:id="rId25"/>
  </p:handoutMasterIdLst>
  <p:sldIdLst>
    <p:sldId id="304" r:id="rId3"/>
    <p:sldId id="750" r:id="rId4"/>
    <p:sldId id="782" r:id="rId5"/>
    <p:sldId id="845" r:id="rId6"/>
    <p:sldId id="846" r:id="rId7"/>
    <p:sldId id="847" r:id="rId8"/>
    <p:sldId id="821" r:id="rId9"/>
    <p:sldId id="843" r:id="rId10"/>
    <p:sldId id="792" r:id="rId11"/>
    <p:sldId id="825" r:id="rId12"/>
    <p:sldId id="830" r:id="rId13"/>
    <p:sldId id="831" r:id="rId14"/>
    <p:sldId id="832" r:id="rId15"/>
    <p:sldId id="812" r:id="rId16"/>
    <p:sldId id="850" r:id="rId17"/>
    <p:sldId id="834" r:id="rId18"/>
    <p:sldId id="836" r:id="rId19"/>
    <p:sldId id="839" r:id="rId20"/>
    <p:sldId id="784" r:id="rId21"/>
    <p:sldId id="851" r:id="rId22"/>
    <p:sldId id="852" r:id="rId23"/>
  </p:sldIdLst>
  <p:sldSz cx="9906000" cy="6858000" type="A4"/>
  <p:notesSz cx="6797675" cy="9928225"/>
  <p:defaultTextStyle>
    <a:defPPr>
      <a:defRPr lang="en-GB"/>
    </a:defPPr>
    <a:lvl1pPr algn="l" rtl="0" fontAlgn="base">
      <a:spcBef>
        <a:spcPct val="0"/>
      </a:spcBef>
      <a:spcAft>
        <a:spcPct val="0"/>
      </a:spcAft>
      <a:defRPr sz="1900" kern="1200">
        <a:solidFill>
          <a:schemeClr val="tx1"/>
        </a:solidFill>
        <a:latin typeface="Arial" charset="0"/>
        <a:ea typeface="+mn-ea"/>
        <a:cs typeface="Arial" charset="0"/>
      </a:defRPr>
    </a:lvl1pPr>
    <a:lvl2pPr marL="455613" indent="1588" algn="l" rtl="0" fontAlgn="base">
      <a:spcBef>
        <a:spcPct val="0"/>
      </a:spcBef>
      <a:spcAft>
        <a:spcPct val="0"/>
      </a:spcAft>
      <a:defRPr sz="1900" kern="1200">
        <a:solidFill>
          <a:schemeClr val="tx1"/>
        </a:solidFill>
        <a:latin typeface="Arial" charset="0"/>
        <a:ea typeface="+mn-ea"/>
        <a:cs typeface="Arial" charset="0"/>
      </a:defRPr>
    </a:lvl2pPr>
    <a:lvl3pPr marL="912813" indent="1588" algn="l" rtl="0" fontAlgn="base">
      <a:spcBef>
        <a:spcPct val="0"/>
      </a:spcBef>
      <a:spcAft>
        <a:spcPct val="0"/>
      </a:spcAft>
      <a:defRPr sz="1900" kern="1200">
        <a:solidFill>
          <a:schemeClr val="tx1"/>
        </a:solidFill>
        <a:latin typeface="Arial" charset="0"/>
        <a:ea typeface="+mn-ea"/>
        <a:cs typeface="Arial" charset="0"/>
      </a:defRPr>
    </a:lvl3pPr>
    <a:lvl4pPr marL="1370013" indent="1588" algn="l" rtl="0" fontAlgn="base">
      <a:spcBef>
        <a:spcPct val="0"/>
      </a:spcBef>
      <a:spcAft>
        <a:spcPct val="0"/>
      </a:spcAft>
      <a:defRPr sz="1900" kern="1200">
        <a:solidFill>
          <a:schemeClr val="tx1"/>
        </a:solidFill>
        <a:latin typeface="Arial" charset="0"/>
        <a:ea typeface="+mn-ea"/>
        <a:cs typeface="Arial" charset="0"/>
      </a:defRPr>
    </a:lvl4pPr>
    <a:lvl5pPr marL="1827213" indent="1588"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kabanova" initials="k" lastIdx="5" clrIdx="0"/>
  <p:cmAuthor id="1" name="mlboisclair" initials="mlb" lastIdx="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2776"/>
    <a:srgbClr val="92D400"/>
    <a:srgbClr val="3C8A2E"/>
    <a:srgbClr val="FF0000"/>
    <a:srgbClr val="A4D400"/>
    <a:srgbClr val="CBCDD6"/>
    <a:srgbClr val="E7E8EC"/>
    <a:srgbClr val="7BCE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89" autoAdjust="0"/>
    <p:restoredTop sz="74917" autoAdjust="0"/>
  </p:normalViewPr>
  <p:slideViewPr>
    <p:cSldViewPr snapToGrid="0">
      <p:cViewPr varScale="1">
        <p:scale>
          <a:sx n="54" d="100"/>
          <a:sy n="54" d="100"/>
        </p:scale>
        <p:origin x="-1578" y="-96"/>
      </p:cViewPr>
      <p:guideLst>
        <p:guide orient="horz" pos="2444"/>
        <p:guide orient="horz" pos="2261"/>
        <p:guide orient="horz" pos="2821"/>
        <p:guide orient="horz" pos="904"/>
        <p:guide orient="horz" pos="1385"/>
        <p:guide orient="horz" pos="1068"/>
        <p:guide pos="261"/>
        <p:guide pos="5979"/>
        <p:guide pos="4778"/>
        <p:guide pos="4646"/>
        <p:guide pos="3403"/>
        <p:guide pos="3514"/>
        <p:guide pos="4859"/>
        <p:guide pos="4515"/>
      </p:guideLst>
    </p:cSldViewPr>
  </p:slideViewPr>
  <p:outlineViewPr>
    <p:cViewPr>
      <p:scale>
        <a:sx n="33" d="100"/>
        <a:sy n="33" d="100"/>
      </p:scale>
      <p:origin x="0" y="10158"/>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566" y="1344"/>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065" cy="499030"/>
          </a:xfrm>
          <a:prstGeom prst="rect">
            <a:avLst/>
          </a:prstGeom>
          <a:noFill/>
          <a:ln w="9525">
            <a:noFill/>
            <a:miter lim="800000"/>
            <a:headEnd/>
            <a:tailEnd/>
          </a:ln>
        </p:spPr>
        <p:txBody>
          <a:bodyPr vert="horz" wrap="square" lIns="64035" tIns="32018" rIns="64035" bIns="32018" numCol="1" anchor="t" anchorCtr="0" compatLnSpc="1">
            <a:prstTxWarp prst="textNoShape">
              <a:avLst/>
            </a:prstTxWarp>
          </a:bodyPr>
          <a:lstStyle>
            <a:lvl1pPr defTabSz="638124">
              <a:defRPr sz="900"/>
            </a:lvl1pPr>
          </a:lstStyle>
          <a:p>
            <a:pPr>
              <a:defRPr/>
            </a:pPr>
            <a:endParaRPr lang="en-US" dirty="0"/>
          </a:p>
        </p:txBody>
      </p:sp>
      <p:sp>
        <p:nvSpPr>
          <p:cNvPr id="3" name="Date Placeholder 2"/>
          <p:cNvSpPr>
            <a:spLocks noGrp="1"/>
          </p:cNvSpPr>
          <p:nvPr>
            <p:ph type="dt" sz="quarter" idx="1"/>
          </p:nvPr>
        </p:nvSpPr>
        <p:spPr bwMode="auto">
          <a:xfrm>
            <a:off x="3851612" y="0"/>
            <a:ext cx="2944545" cy="499030"/>
          </a:xfrm>
          <a:prstGeom prst="rect">
            <a:avLst/>
          </a:prstGeom>
          <a:noFill/>
          <a:ln w="9525">
            <a:noFill/>
            <a:miter lim="800000"/>
            <a:headEnd/>
            <a:tailEnd/>
          </a:ln>
        </p:spPr>
        <p:txBody>
          <a:bodyPr vert="horz" wrap="square" lIns="64035" tIns="32018" rIns="64035" bIns="32018" numCol="1" anchor="t" anchorCtr="0" compatLnSpc="1">
            <a:prstTxWarp prst="textNoShape">
              <a:avLst/>
            </a:prstTxWarp>
          </a:bodyPr>
          <a:lstStyle>
            <a:lvl1pPr algn="r" defTabSz="638124">
              <a:defRPr sz="900"/>
            </a:lvl1pPr>
          </a:lstStyle>
          <a:p>
            <a:pPr>
              <a:defRPr/>
            </a:pPr>
            <a:fld id="{12F484A3-D786-4219-81CB-6BE5ECB1CE76}" type="datetimeFigureOut">
              <a:rPr lang="en-GB"/>
              <a:pPr>
                <a:defRPr/>
              </a:pPr>
              <a:t>05/12/2012</a:t>
            </a:fld>
            <a:endParaRPr lang="en-GB" dirty="0"/>
          </a:p>
        </p:txBody>
      </p:sp>
      <p:sp>
        <p:nvSpPr>
          <p:cNvPr id="4" name="Footer Placeholder 3"/>
          <p:cNvSpPr>
            <a:spLocks noGrp="1"/>
          </p:cNvSpPr>
          <p:nvPr>
            <p:ph type="ftr" sz="quarter" idx="2"/>
          </p:nvPr>
        </p:nvSpPr>
        <p:spPr bwMode="auto">
          <a:xfrm>
            <a:off x="0" y="9427655"/>
            <a:ext cx="2946065" cy="499030"/>
          </a:xfrm>
          <a:prstGeom prst="rect">
            <a:avLst/>
          </a:prstGeom>
          <a:noFill/>
          <a:ln w="9525">
            <a:noFill/>
            <a:miter lim="800000"/>
            <a:headEnd/>
            <a:tailEnd/>
          </a:ln>
        </p:spPr>
        <p:txBody>
          <a:bodyPr vert="horz" wrap="square" lIns="64035" tIns="32018" rIns="64035" bIns="32018" numCol="1" anchor="b" anchorCtr="0" compatLnSpc="1">
            <a:prstTxWarp prst="textNoShape">
              <a:avLst/>
            </a:prstTxWarp>
          </a:bodyPr>
          <a:lstStyle>
            <a:lvl1pPr defTabSz="638124">
              <a:defRPr sz="900"/>
            </a:lvl1pPr>
          </a:lstStyle>
          <a:p>
            <a:pPr>
              <a:defRPr/>
            </a:pPr>
            <a:endParaRPr lang="en-US" dirty="0"/>
          </a:p>
        </p:txBody>
      </p:sp>
      <p:sp>
        <p:nvSpPr>
          <p:cNvPr id="5" name="Slide Number Placeholder 4"/>
          <p:cNvSpPr>
            <a:spLocks noGrp="1"/>
          </p:cNvSpPr>
          <p:nvPr>
            <p:ph type="sldNum" sz="quarter" idx="3"/>
          </p:nvPr>
        </p:nvSpPr>
        <p:spPr bwMode="auto">
          <a:xfrm>
            <a:off x="3851612" y="9427655"/>
            <a:ext cx="2944545" cy="499030"/>
          </a:xfrm>
          <a:prstGeom prst="rect">
            <a:avLst/>
          </a:prstGeom>
          <a:noFill/>
          <a:ln w="9525">
            <a:noFill/>
            <a:miter lim="800000"/>
            <a:headEnd/>
            <a:tailEnd/>
          </a:ln>
        </p:spPr>
        <p:txBody>
          <a:bodyPr vert="horz" wrap="square" lIns="64035" tIns="32018" rIns="64035" bIns="32018" numCol="1" anchor="b" anchorCtr="0" compatLnSpc="1">
            <a:prstTxWarp prst="textNoShape">
              <a:avLst/>
            </a:prstTxWarp>
          </a:bodyPr>
          <a:lstStyle>
            <a:lvl1pPr algn="r" defTabSz="638124">
              <a:defRPr sz="900"/>
            </a:lvl1pPr>
          </a:lstStyle>
          <a:p>
            <a:pPr>
              <a:defRPr/>
            </a:pPr>
            <a:fld id="{B38B721C-9B7D-4AD8-A73B-030E87976465}" type="slidenum">
              <a:rPr lang="en-GB"/>
              <a:pPr>
                <a:defRPr/>
              </a:pPr>
              <a:t>‹#›</a:t>
            </a:fld>
            <a:endParaRPr lang="en-GB" dirty="0"/>
          </a:p>
        </p:txBody>
      </p:sp>
    </p:spTree>
    <p:extLst>
      <p:ext uri="{BB962C8B-B14F-4D97-AF65-F5344CB8AC3E}">
        <p14:creationId xmlns:p14="http://schemas.microsoft.com/office/powerpoint/2010/main" val="521753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6065" cy="499030"/>
          </a:xfrm>
          <a:prstGeom prst="rect">
            <a:avLst/>
          </a:prstGeom>
          <a:noFill/>
          <a:ln w="9525">
            <a:noFill/>
            <a:miter lim="800000"/>
            <a:headEnd/>
            <a:tailEnd/>
          </a:ln>
        </p:spPr>
        <p:txBody>
          <a:bodyPr vert="horz" wrap="square" lIns="97629" tIns="48814" rIns="97629" bIns="48814" numCol="1" anchor="t" anchorCtr="0" compatLnSpc="1">
            <a:prstTxWarp prst="textNoShape">
              <a:avLst/>
            </a:prstTxWarp>
          </a:bodyPr>
          <a:lstStyle>
            <a:lvl1pPr defTabSz="638124">
              <a:defRPr sz="13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851612" y="0"/>
            <a:ext cx="2944545" cy="499030"/>
          </a:xfrm>
          <a:prstGeom prst="rect">
            <a:avLst/>
          </a:prstGeom>
          <a:noFill/>
          <a:ln w="9525">
            <a:noFill/>
            <a:miter lim="800000"/>
            <a:headEnd/>
            <a:tailEnd/>
          </a:ln>
        </p:spPr>
        <p:txBody>
          <a:bodyPr vert="horz" wrap="square" lIns="97629" tIns="48814" rIns="97629" bIns="48814" numCol="1" anchor="t" anchorCtr="0" compatLnSpc="1">
            <a:prstTxWarp prst="textNoShape">
              <a:avLst/>
            </a:prstTxWarp>
          </a:bodyPr>
          <a:lstStyle>
            <a:lvl1pPr algn="r" defTabSz="638124">
              <a:defRPr sz="1300">
                <a:latin typeface="Calibri" pitchFamily="34" charset="0"/>
              </a:defRPr>
            </a:lvl1pPr>
          </a:lstStyle>
          <a:p>
            <a:pPr>
              <a:defRPr/>
            </a:pPr>
            <a:fld id="{1E205F05-550D-4BF8-92EA-F700F44CD1D9}" type="datetimeFigureOut">
              <a:rPr lang="en-GB"/>
              <a:pPr>
                <a:defRPr/>
              </a:pPr>
              <a:t>05/12/2012</a:t>
            </a:fld>
            <a:endParaRPr lang="en-GB"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142419" tIns="71209" rIns="142419" bIns="71209" rtlCol="0" anchor="ctr"/>
          <a:lstStyle/>
          <a:p>
            <a:pPr lvl="0"/>
            <a:endParaRPr lang="en-GB" noProof="0" dirty="0"/>
          </a:p>
        </p:txBody>
      </p:sp>
      <p:sp>
        <p:nvSpPr>
          <p:cNvPr id="5" name="Notes Placeholder 4"/>
          <p:cNvSpPr>
            <a:spLocks noGrp="1"/>
          </p:cNvSpPr>
          <p:nvPr>
            <p:ph type="body" sz="quarter" idx="3"/>
          </p:nvPr>
        </p:nvSpPr>
        <p:spPr bwMode="auto">
          <a:xfrm>
            <a:off x="679160" y="4716138"/>
            <a:ext cx="5439355" cy="4468164"/>
          </a:xfrm>
          <a:prstGeom prst="rect">
            <a:avLst/>
          </a:prstGeom>
          <a:noFill/>
          <a:ln w="9525">
            <a:noFill/>
            <a:miter lim="800000"/>
            <a:headEnd/>
            <a:tailEnd/>
          </a:ln>
        </p:spPr>
        <p:txBody>
          <a:bodyPr vert="horz" wrap="square" lIns="97629" tIns="48814" rIns="97629" bIns="48814" numCol="1" anchor="t" anchorCtr="0" compatLnSpc="1">
            <a:prstTxWarp prst="textNoShape">
              <a:avLst/>
            </a:prstTxWarp>
          </a:bodyPr>
          <a:lstStyle/>
          <a:p>
            <a:pPr lvl="0"/>
            <a:r>
              <a:rPr lang="en-GB" noProof="0" smtClean="0"/>
              <a:t>Click to edit Master text styles</a:t>
            </a:r>
          </a:p>
          <a:p>
            <a:pPr lvl="0"/>
            <a:r>
              <a:rPr lang="en-GB" noProof="0" smtClean="0"/>
              <a:t>Second level</a:t>
            </a:r>
          </a:p>
          <a:p>
            <a:pPr lvl="0"/>
            <a:r>
              <a:rPr lang="en-GB" noProof="0" smtClean="0"/>
              <a:t>Third level</a:t>
            </a:r>
          </a:p>
          <a:p>
            <a:pPr lvl="0"/>
            <a:r>
              <a:rPr lang="en-GB" noProof="0" smtClean="0"/>
              <a:t>Fourth level</a:t>
            </a:r>
          </a:p>
          <a:p>
            <a:pPr lvl="0"/>
            <a:r>
              <a:rPr lang="en-GB" noProof="0" smtClean="0"/>
              <a:t>Fifth level</a:t>
            </a:r>
          </a:p>
        </p:txBody>
      </p:sp>
      <p:sp>
        <p:nvSpPr>
          <p:cNvPr id="6" name="Footer Placeholder 5"/>
          <p:cNvSpPr>
            <a:spLocks noGrp="1"/>
          </p:cNvSpPr>
          <p:nvPr>
            <p:ph type="ftr" sz="quarter" idx="4"/>
          </p:nvPr>
        </p:nvSpPr>
        <p:spPr bwMode="auto">
          <a:xfrm>
            <a:off x="0" y="9427655"/>
            <a:ext cx="2946065" cy="499030"/>
          </a:xfrm>
          <a:prstGeom prst="rect">
            <a:avLst/>
          </a:prstGeom>
          <a:noFill/>
          <a:ln w="9525">
            <a:noFill/>
            <a:miter lim="800000"/>
            <a:headEnd/>
            <a:tailEnd/>
          </a:ln>
        </p:spPr>
        <p:txBody>
          <a:bodyPr vert="horz" wrap="square" lIns="97629" tIns="48814" rIns="97629" bIns="48814" numCol="1" anchor="b" anchorCtr="0" compatLnSpc="1">
            <a:prstTxWarp prst="textNoShape">
              <a:avLst/>
            </a:prstTxWarp>
          </a:bodyPr>
          <a:lstStyle>
            <a:lvl1pPr defTabSz="638124">
              <a:defRPr sz="13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851612" y="9427655"/>
            <a:ext cx="2944545" cy="499030"/>
          </a:xfrm>
          <a:prstGeom prst="rect">
            <a:avLst/>
          </a:prstGeom>
          <a:noFill/>
          <a:ln w="9525">
            <a:noFill/>
            <a:miter lim="800000"/>
            <a:headEnd/>
            <a:tailEnd/>
          </a:ln>
        </p:spPr>
        <p:txBody>
          <a:bodyPr vert="horz" wrap="square" lIns="97629" tIns="48814" rIns="97629" bIns="48814" numCol="1" anchor="b" anchorCtr="0" compatLnSpc="1">
            <a:prstTxWarp prst="textNoShape">
              <a:avLst/>
            </a:prstTxWarp>
          </a:bodyPr>
          <a:lstStyle>
            <a:lvl1pPr algn="r" defTabSz="638124">
              <a:defRPr sz="1300">
                <a:latin typeface="Calibri" pitchFamily="34" charset="0"/>
              </a:defRPr>
            </a:lvl1pPr>
          </a:lstStyle>
          <a:p>
            <a:pPr>
              <a:defRPr/>
            </a:pPr>
            <a:fld id="{EBDEDC46-C15E-47A8-8F36-43F304FC6790}" type="slidenum">
              <a:rPr lang="en-GB"/>
              <a:pPr>
                <a:defRPr/>
              </a:pPr>
              <a:t>‹#›</a:t>
            </a:fld>
            <a:endParaRPr lang="en-GB" dirty="0"/>
          </a:p>
        </p:txBody>
      </p:sp>
    </p:spTree>
    <p:extLst>
      <p:ext uri="{BB962C8B-B14F-4D97-AF65-F5344CB8AC3E}">
        <p14:creationId xmlns:p14="http://schemas.microsoft.com/office/powerpoint/2010/main" val="33714318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5936" algn="l" defTabSz="914375" rtl="0" eaLnBrk="1" latinLnBrk="0" hangingPunct="1">
      <a:defRPr sz="1200" kern="1200">
        <a:solidFill>
          <a:schemeClr val="tx1"/>
        </a:solidFill>
        <a:latin typeface="+mn-lt"/>
        <a:ea typeface="+mn-ea"/>
        <a:cs typeface="+mn-cs"/>
      </a:defRPr>
    </a:lvl6pPr>
    <a:lvl7pPr marL="2743123" algn="l" defTabSz="914375" rtl="0" eaLnBrk="1" latinLnBrk="0" hangingPunct="1">
      <a:defRPr sz="1200" kern="1200">
        <a:solidFill>
          <a:schemeClr val="tx1"/>
        </a:solidFill>
        <a:latin typeface="+mn-lt"/>
        <a:ea typeface="+mn-ea"/>
        <a:cs typeface="+mn-cs"/>
      </a:defRPr>
    </a:lvl7pPr>
    <a:lvl8pPr marL="3200311" algn="l" defTabSz="914375" rtl="0" eaLnBrk="1" latinLnBrk="0" hangingPunct="1">
      <a:defRPr sz="1200" kern="1200">
        <a:solidFill>
          <a:schemeClr val="tx1"/>
        </a:solidFill>
        <a:latin typeface="+mn-lt"/>
        <a:ea typeface="+mn-ea"/>
        <a:cs typeface="+mn-cs"/>
      </a:defRPr>
    </a:lvl8pPr>
    <a:lvl9pPr marL="3657498" algn="l" defTabSz="9143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TextEdit="1"/>
          </p:cNvSpPr>
          <p:nvPr>
            <p:ph type="sldImg"/>
          </p:nvPr>
        </p:nvSpPr>
        <p:spPr bwMode="auto">
          <a:noFill/>
          <a:ln>
            <a:solidFill>
              <a:srgbClr val="000000"/>
            </a:solidFill>
            <a:miter lim="800000"/>
            <a:headEnd/>
            <a:tailEnd/>
          </a:ln>
        </p:spPr>
      </p:sp>
      <p:sp>
        <p:nvSpPr>
          <p:cNvPr id="25603" name="Rectangle 3"/>
          <p:cNvSpPr>
            <a:spLocks noGrp="1"/>
          </p:cNvSpPr>
          <p:nvPr>
            <p:ph type="body" idx="1"/>
          </p:nvPr>
        </p:nvSpPr>
        <p:spPr>
          <a:noFill/>
          <a:ln/>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dirty="0"/>
              <a:t>After these clarifications, the Staff asked the Board to vote on its recommendations for participating contracts:</a:t>
            </a:r>
          </a:p>
          <a:p>
            <a:pPr lvl="0"/>
            <a:r>
              <a:rPr lang="en-GB" dirty="0"/>
              <a:t>a) an insurer should disclose the carrying amounts of insurance contract liabilities arising from contracts to which the mirroring approach has been applied, and</a:t>
            </a:r>
          </a:p>
          <a:p>
            <a:pPr lvl="0"/>
            <a:r>
              <a:rPr lang="en-GB" dirty="0"/>
              <a:t>b) if an insurer measures the underlying items in a participating contract on a basis other than fair value, and discloses the fair value of the underlying items, the insurer shall disclose the extent to which the difference between the fair value and carrying value of underlying assets would be passed to policyholders.</a:t>
            </a:r>
          </a:p>
          <a:p>
            <a:r>
              <a:rPr lang="en-GB" dirty="0"/>
              <a:t>The Board agreed unanimously with the Staff’s recommendations.</a:t>
            </a:r>
          </a:p>
          <a:p>
            <a:endParaRPr lang="en-GB" sz="17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endParaRPr lang="en-GB" sz="17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endParaRPr lang="en-GB" sz="17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700" b="1"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endParaRPr lang="en-GB" sz="1700"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dirty="0"/>
              <a:t> </a:t>
            </a:r>
          </a:p>
          <a:p>
            <a:endParaRPr lang="en-GB" sz="1700"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endParaRPr lang="en-GB" sz="1700"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700"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43011" name="Rectangle 3"/>
          <p:cNvSpPr>
            <a:spLocks noGrp="1"/>
          </p:cNvSpPr>
          <p:nvPr>
            <p:ph type="body" idx="1"/>
          </p:nvPr>
        </p:nvSpPr>
        <p:spPr>
          <a:noFill/>
          <a:ln/>
        </p:spPr>
        <p:txBody>
          <a:bodyPr/>
          <a:lstStyle/>
          <a:p>
            <a:pPr marL="179200" lvl="1" indent="-179200">
              <a:spcAft>
                <a:spcPct val="25000"/>
              </a:spcAft>
              <a:buFontTx/>
              <a:buChar cha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70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a:noFill/>
          <a:ln/>
        </p:spPr>
        <p:txBody>
          <a:bodyPr/>
          <a:lstStyle/>
          <a:p>
            <a:endParaRPr lang="en-US" dirty="0" smtClean="0"/>
          </a:p>
        </p:txBody>
      </p:sp>
      <p:sp>
        <p:nvSpPr>
          <p:cNvPr id="44036" name="Slide Number Placeholder 3"/>
          <p:cNvSpPr>
            <a:spLocks noGrp="1"/>
          </p:cNvSpPr>
          <p:nvPr>
            <p:ph type="sldNum" sz="quarter" idx="5"/>
          </p:nvPr>
        </p:nvSpPr>
        <p:spPr>
          <a:noFill/>
        </p:spPr>
        <p:txBody>
          <a:bodyPr/>
          <a:lstStyle/>
          <a:p>
            <a:pPr defTabSz="634091"/>
            <a:fld id="{7735F25C-3730-4F46-BA17-4F7AFC05E818}" type="slidenum">
              <a:rPr lang="en-GB" smtClean="0">
                <a:solidFill>
                  <a:prstClr val="black"/>
                </a:solidFill>
              </a:rPr>
              <a:pPr defTabSz="634091"/>
              <a:t>19</a:t>
            </a:fld>
            <a:endParaRPr lang="en-GB" dirty="0" smtClean="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57053" y="9560367"/>
            <a:ext cx="123432" cy="292388"/>
          </a:xfrm>
          <a:prstGeom prst="rect">
            <a:avLst/>
          </a:prstGeom>
          <a:noFill/>
          <a:ln w="9525">
            <a:noFill/>
            <a:miter lim="800000"/>
            <a:headEnd/>
            <a:tailEnd/>
          </a:ln>
        </p:spPr>
        <p:txBody>
          <a:bodyPr wrap="none" lIns="0" tIns="0" rIns="0" bIns="0" anchor="b">
            <a:spAutoFit/>
          </a:bodyPr>
          <a:lstStyle/>
          <a:p>
            <a:pPr defTabSz="632560"/>
            <a:fld id="{08377D96-0220-4A3B-A680-ADBF41879701}" type="slidenum">
              <a:rPr lang="en-GB">
                <a:solidFill>
                  <a:prstClr val="black"/>
                </a:solidFill>
                <a:latin typeface="Calibri" pitchFamily="34" charset="0"/>
              </a:rPr>
              <a:pPr defTabSz="632560"/>
              <a:t>20</a:t>
            </a:fld>
            <a:endParaRPr lang="en-GB" dirty="0">
              <a:solidFill>
                <a:prstClr val="black"/>
              </a:solidFill>
              <a:latin typeface="Calibri" pitchFamily="34" charset="0"/>
            </a:endParaRPr>
          </a:p>
        </p:txBody>
      </p:sp>
      <p:sp>
        <p:nvSpPr>
          <p:cNvPr id="45059" name="Rectangle 2"/>
          <p:cNvSpPr>
            <a:spLocks noGrp="1" noRot="1" noChangeAspect="1" noChangeArrowheads="1" noTextEdit="1"/>
          </p:cNvSpPr>
          <p:nvPr>
            <p:ph type="sldImg"/>
          </p:nvPr>
        </p:nvSpPr>
        <p:spPr bwMode="auto">
          <a:xfrm>
            <a:off x="215900" y="390525"/>
            <a:ext cx="6350000" cy="4397375"/>
          </a:xfrm>
          <a:noFill/>
          <a:ln>
            <a:solidFill>
              <a:srgbClr val="000000"/>
            </a:solidFill>
            <a:miter lim="800000"/>
            <a:headEnd/>
            <a:tailEnd/>
          </a:ln>
        </p:spPr>
      </p:sp>
      <p:sp>
        <p:nvSpPr>
          <p:cNvPr id="45060" name="Rectangle 3"/>
          <p:cNvSpPr>
            <a:spLocks noGrp="1" noChangeArrowheads="1"/>
          </p:cNvSpPr>
          <p:nvPr>
            <p:ph type="body" idx="1"/>
          </p:nvPr>
        </p:nvSpPr>
        <p:spPr>
          <a:xfrm>
            <a:off x="357054" y="4888642"/>
            <a:ext cx="6066856" cy="4492807"/>
          </a:xfrm>
          <a:noFill/>
          <a:ln/>
        </p:spPr>
        <p:txBody>
          <a:bodyPr/>
          <a:lstStyle/>
          <a:p>
            <a:pPr eaLnBrk="1" hangingPunct="1">
              <a:spcBef>
                <a:spcPct val="0"/>
              </a:spcBef>
            </a:pPr>
            <a:endParaRPr lang="en-US" sz="2900"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endParaRPr lang="en-GB" sz="17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endParaRPr lang="en-GB" sz="17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pPr defTabSz="882213">
              <a:defRPr/>
            </a:pPr>
            <a:r>
              <a:rPr lang="en-GB" dirty="0"/>
              <a:t>The IASB staff presented paper 2A and its recommendation to use an </a:t>
            </a:r>
            <a:r>
              <a:rPr lang="en-GB" i="1" dirty="0"/>
              <a:t>earned premium</a:t>
            </a:r>
            <a:r>
              <a:rPr lang="en-GB" dirty="0"/>
              <a:t> presentation, “whereby premiums are allocated to periods in proportion to the value of coverage that the insurer has provided in the period, and claims are presented when incurred”.  </a:t>
            </a:r>
          </a:p>
          <a:p>
            <a:pPr defTabSz="882213">
              <a:defRPr/>
            </a:pPr>
            <a:r>
              <a:rPr lang="en-GB" dirty="0"/>
              <a:t>On the other hand, the FASB staff proposes to use a </a:t>
            </a:r>
            <a:r>
              <a:rPr lang="en-GB" i="1" dirty="0"/>
              <a:t>premium due</a:t>
            </a:r>
            <a:r>
              <a:rPr lang="en-GB" dirty="0"/>
              <a:t> presentation, “whereby premiums are presented when due and an expense representing the claims, benefits and margins associated with these premiums is presented at the same time”.  </a:t>
            </a:r>
          </a:p>
          <a:p>
            <a:pPr defTabSz="882213">
              <a:defRPr/>
            </a:pPr>
            <a:endParaRPr lang="en-GB" dirty="0"/>
          </a:p>
          <a:p>
            <a:pPr defTabSz="882213">
              <a:defRPr/>
            </a:pPr>
            <a:r>
              <a:rPr lang="en-GB" dirty="0"/>
              <a:t> The IASB started the discussion and it quickly became clear that the majority was in favour of the Staff recommendation.  Although some Board members acknowledged the complexity of the approach, they believe it is a step towards consistency with other industries, as well as being a good indicator of performance. Some Board members expressed a preference for the summarised margin approach and suggested to use that if no consensus was reached on the earned premium presentation.  </a:t>
            </a:r>
          </a:p>
          <a:p>
            <a:pPr defTabSz="882213">
              <a:defRPr/>
            </a:pPr>
            <a:endParaRPr lang="en-GB" dirty="0"/>
          </a:p>
          <a:p>
            <a:pPr defTabSz="882213">
              <a:defRPr/>
            </a:pPr>
            <a:r>
              <a:rPr lang="en-GB" dirty="0"/>
              <a:t>For reasons similar to the IASB’s, the FASB agreed that a premium earned presentation would be preferable to the “premium due”, which is what the FASB Staff was proposing. The FASB finds the premium earned to be more consistent with “revenue recognition” and a better proxy for volume. A few Board members also expressed a preference for the summarised margin approach however, understands that it does not address the need for volume information that the industry wish to see. </a:t>
            </a:r>
          </a:p>
          <a:p>
            <a:pPr defTabSz="882213">
              <a:defRPr/>
            </a:pPr>
            <a:endParaRPr lang="en-GB" dirty="0"/>
          </a:p>
          <a:p>
            <a:pPr defTabSz="882213">
              <a:defRPr/>
            </a:pPr>
            <a:r>
              <a:rPr lang="en-GB" dirty="0"/>
              <a:t>Both Boards voted in favour of using the premium earned presentation (IASB: 13 in favour, FASB: 5 in favour). The Chairman of the FASB asked that the method for determining the revenue not to be prescriptive.  </a:t>
            </a:r>
          </a:p>
          <a:p>
            <a:endParaRPr lang="en-GB" sz="1700" b="1"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endParaRPr lang="en-GB" sz="17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endParaRPr lang="en-GB" sz="17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pPr marL="471739" lvl="2" indent="-292540">
              <a:spcAft>
                <a:spcPct val="25000"/>
              </a:spcAft>
              <a:buFont typeface="Wingdings" pitchFamily="2" charset="2"/>
              <a:buChar char="§"/>
              <a:defRPr/>
            </a:pPr>
            <a:endParaRPr lang="en-GB" sz="1700" dirty="0"/>
          </a:p>
          <a:p>
            <a:endParaRPr lang="en-GB" sz="17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xfrm>
            <a:off x="709613" y="744538"/>
            <a:ext cx="5375275" cy="3722687"/>
          </a:xfrm>
          <a:noFill/>
          <a:ln>
            <a:solidFill>
              <a:srgbClr val="000000"/>
            </a:solidFill>
            <a:miter lim="800000"/>
            <a:headEnd/>
            <a:tailEnd/>
          </a:ln>
        </p:spPr>
      </p:sp>
      <p:sp>
        <p:nvSpPr>
          <p:cNvPr id="27651" name="Rectangle 3"/>
          <p:cNvSpPr>
            <a:spLocks noGrp="1"/>
          </p:cNvSpPr>
          <p:nvPr>
            <p:ph type="body" idx="1"/>
          </p:nvPr>
        </p:nvSpPr>
        <p:spPr>
          <a:noFill/>
          <a:ln/>
        </p:spPr>
        <p:txBody>
          <a:bodyPr/>
          <a:lstStyle/>
          <a:p>
            <a:r>
              <a:rPr lang="en-GB" dirty="0"/>
              <a:t>At its September 2012 meeting, the IASB tentatively approved a proposed disclosure package, noting that it would consider at a future date any additional disclosures that might be appropriate in light of later decisions. The IASB has subsequently reached decisions on three matters for which additional disclosures might be appropriate: participating contracts, measurement of premiums and claims in the statement of comprehensive income, and transition.</a:t>
            </a:r>
          </a:p>
          <a:p>
            <a:r>
              <a:rPr lang="en-GB" i="1" dirty="0"/>
              <a:t>Participating contracts</a:t>
            </a:r>
            <a:endParaRPr lang="en-GB" dirty="0"/>
          </a:p>
          <a:p>
            <a:r>
              <a:rPr lang="en-GB" dirty="0"/>
              <a:t>In the light of these decisions, the Staff considered whether there would be a need for disclosures about participating contracts in addition to the disclosures that the IASB agreed at the September 2012 meeting. Concerns were raised that measuring the insurance contract liability on the same basis as underlying assets may result in reduced comparability between the liabilities of different insurers. This is because the measurement basis of the underlying assets may differ between insurers and, furthermore, there may be more than one permitted option for measuring the underlying item, e.g. investment property, which could be carried at either amortized cost or fair value. To alleviate this concern, the Staff proposed that, when an insurer applies the mirroring approach, the insurer should disclose the carrying amounts in the financial statements that arise from cash flows that vary with the underlying items. </a:t>
            </a:r>
            <a:endParaRPr lang="en-GB" sz="1900" dirty="0"/>
          </a:p>
          <a:p>
            <a:pPr marL="304800" lvl="1" indent="-303213">
              <a:spcAft>
                <a:spcPct val="25000"/>
              </a:spcAft>
              <a:buNone/>
              <a:defRPr/>
            </a:pPr>
            <a:r>
              <a:rPr lang="en-GB" b="1" dirty="0" smtClean="0">
                <a:solidFill>
                  <a:srgbClr val="3C8A2E"/>
                </a:solidFill>
              </a:rPr>
              <a:t>Discussion</a:t>
            </a:r>
          </a:p>
          <a:p>
            <a:pPr marL="1587" lvl="1" indent="0">
              <a:spcAft>
                <a:spcPts val="1200"/>
              </a:spcAft>
              <a:buNone/>
              <a:defRPr/>
            </a:pPr>
            <a:r>
              <a:rPr lang="en-GB" dirty="0" smtClean="0"/>
              <a:t>The Staff noted that measuring the insurance contract liability on the same basis as underlying assets may result in reduced comparability between the liabilities of different insurers. This is because the measurement basis of the underlying assets may differ between insurers and, furthermore, there may be more than one permitted option for measuring the underlying item, e.g. investment property, where the insurer can choose between the fair value model or the cost model. </a:t>
            </a:r>
          </a:p>
          <a:p>
            <a:pPr marL="1587" lvl="1" indent="0">
              <a:spcAft>
                <a:spcPts val="0"/>
              </a:spcAft>
              <a:buNone/>
              <a:defRPr/>
            </a:pPr>
            <a:r>
              <a:rPr lang="en-GB" dirty="0" smtClean="0"/>
              <a:t>In the cases where the underlying item is not carried at fair value in the insurer’s financial statements which could be the case for financial assets carried at amortised cost or investment properties carried at depreciated cost, the Staff think that it would be useful to inform users of financial statements that the policyholders have an economic interest in the difference between the fair value of the underlying assets and their carrying amount. Without such disclosure, users of financial statements may have incomplete information because part of the fair value that is disclosed will be passed through to policyholders, and will not go to the insurer’s shareholders.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00000"/>
              </a:lnSpc>
              <a:defRPr sz="2400">
                <a:latin typeface="+mn-l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1800"/>
            </a:lvl1pPr>
            <a:lvl2pPr>
              <a:spcAft>
                <a:spcPts val="400"/>
              </a:spcAft>
              <a:defRPr sz="1800"/>
            </a:lvl2pPr>
            <a:lvl3pPr>
              <a:spcAft>
                <a:spcPts val="400"/>
              </a:spcAft>
              <a:defRPr sz="1800"/>
            </a:lvl3pPr>
            <a:lvl4pPr>
              <a:spcAft>
                <a:spcPts val="400"/>
              </a:spcAft>
              <a:defRPr sz="1800"/>
            </a:lvl4pPr>
            <a:lvl5pPr>
              <a:spcAft>
                <a:spcPts val="400"/>
              </a:spcAft>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2pPr>
              <a:spcAft>
                <a:spcPts val="400"/>
              </a:spcAft>
              <a:defRPr/>
            </a:lvl2pPr>
            <a:lvl3pPr>
              <a:spcAft>
                <a:spcPts val="400"/>
              </a:spcAft>
              <a:defRPr/>
            </a:lvl3pPr>
            <a:lvl4pPr>
              <a:spcAft>
                <a:spcPts val="400"/>
              </a:spcAft>
              <a:defRPr/>
            </a:lvl4pPr>
            <a:lvl5pPr>
              <a:spcAft>
                <a:spcPts val="40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9"/>
          <p:cNvSpPr>
            <a:spLocks noGrp="1"/>
          </p:cNvSpPr>
          <p:nvPr>
            <p:ph type="sldNum" sz="quarter" idx="10"/>
          </p:nvPr>
        </p:nvSpPr>
        <p:spPr/>
        <p:txBody>
          <a:bodyPr/>
          <a:lstStyle>
            <a:lvl1pPr>
              <a:defRPr/>
            </a:lvl1pPr>
          </a:lstStyle>
          <a:p>
            <a:pPr>
              <a:defRPr/>
            </a:pPr>
            <a:fld id="{C192D7CA-7F80-47A8-B99A-84288674A1D1}"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358953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3977480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494890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467443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17746377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754639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38629699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220902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1"/>
            <a:ext cx="84201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4"/>
            <a:ext cx="8420100" cy="1500187"/>
          </a:xfrm>
        </p:spPr>
        <p:txBody>
          <a:bodyPr anchor="b"/>
          <a:lstStyle>
            <a:lvl1pPr marL="0" indent="0">
              <a:buNone/>
              <a:defRPr sz="2000"/>
            </a:lvl1pPr>
            <a:lvl2pPr marL="457187" indent="0">
              <a:buNone/>
              <a:defRPr sz="1800"/>
            </a:lvl2pPr>
            <a:lvl3pPr marL="914375" indent="0">
              <a:buNone/>
              <a:defRPr sz="1600"/>
            </a:lvl3pPr>
            <a:lvl4pPr marL="1371562" indent="0">
              <a:buNone/>
              <a:defRPr sz="1400"/>
            </a:lvl4pPr>
            <a:lvl5pPr marL="1828748" indent="0">
              <a:buNone/>
              <a:defRPr sz="1400"/>
            </a:lvl5pPr>
            <a:lvl6pPr marL="2285936" indent="0">
              <a:buNone/>
              <a:defRPr sz="1400"/>
            </a:lvl6pPr>
            <a:lvl7pPr marL="2743123" indent="0">
              <a:buNone/>
              <a:defRPr sz="1400"/>
            </a:lvl7pPr>
            <a:lvl8pPr marL="3200311" indent="0">
              <a:buNone/>
              <a:defRPr sz="1400"/>
            </a:lvl8pPr>
            <a:lvl9pPr marL="3657498" indent="0">
              <a:buNone/>
              <a:defRPr sz="1400"/>
            </a:lvl9pPr>
          </a:lstStyle>
          <a:p>
            <a:pPr lvl="0"/>
            <a:r>
              <a:rPr lang="en-US" smtClean="0"/>
              <a:t>Click to edit Master text styles</a:t>
            </a:r>
          </a:p>
        </p:txBody>
      </p:sp>
      <p:sp>
        <p:nvSpPr>
          <p:cNvPr id="4" name="Slide Number Placeholder 9"/>
          <p:cNvSpPr>
            <a:spLocks noGrp="1"/>
          </p:cNvSpPr>
          <p:nvPr>
            <p:ph type="sldNum" sz="quarter" idx="10"/>
          </p:nvPr>
        </p:nvSpPr>
        <p:spPr/>
        <p:txBody>
          <a:bodyPr/>
          <a:lstStyle>
            <a:lvl1pPr>
              <a:defRPr/>
            </a:lvl1pPr>
          </a:lstStyle>
          <a:p>
            <a:pPr>
              <a:defRPr/>
            </a:pPr>
            <a:fld id="{9EB5F1EC-3C61-4661-B8EC-FBDDF76BEBBA}"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18475475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85039" y="350838"/>
            <a:ext cx="2281237" cy="60594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39738" y="350838"/>
            <a:ext cx="6692900" cy="60594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764E62B7-D98E-4346-9A57-EB615FAB7F37}"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5732290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5" descr="DEL_PRI_RGB"/>
          <p:cNvPicPr>
            <a:picLocks noChangeArrowheads="1"/>
          </p:cNvPicPr>
          <p:nvPr userDrawn="1"/>
        </p:nvPicPr>
        <p:blipFill>
          <a:blip r:embed="rId2" cstate="print"/>
          <a:srcRect l="7785" t="27351" r="9871" b="25598"/>
          <a:stretch>
            <a:fillRect/>
          </a:stretch>
        </p:blipFill>
        <p:spPr bwMode="auto">
          <a:xfrm>
            <a:off x="311150" y="254000"/>
            <a:ext cx="2309813" cy="469900"/>
          </a:xfrm>
          <a:prstGeom prst="rect">
            <a:avLst/>
          </a:prstGeom>
          <a:noFill/>
          <a:ln w="9525">
            <a:noFill/>
            <a:miter lim="800000"/>
            <a:headEnd/>
            <a:tailEnd/>
          </a:ln>
        </p:spPr>
      </p:pic>
      <p:sp>
        <p:nvSpPr>
          <p:cNvPr id="120835" name="Title Placeholder 1"/>
          <p:cNvSpPr>
            <a:spLocks noGrp="1"/>
          </p:cNvSpPr>
          <p:nvPr>
            <p:ph type="ctrTitle"/>
          </p:nvPr>
        </p:nvSpPr>
        <p:spPr>
          <a:xfrm>
            <a:off x="1238251" y="2886076"/>
            <a:ext cx="4329113" cy="1128713"/>
          </a:xfrm>
        </p:spPr>
        <p:txBody>
          <a:bodyPr/>
          <a:lstStyle>
            <a:lvl1pPr>
              <a:lnSpc>
                <a:spcPts val="2638"/>
              </a:lnSpc>
              <a:defRPr sz="2800" b="0" smtClean="0">
                <a:latin typeface="Times New Roman" pitchFamily="18" charset="0"/>
              </a:defRPr>
            </a:lvl1pPr>
          </a:lstStyle>
          <a:p>
            <a:r>
              <a:rPr lang="en-GB" smtClean="0"/>
              <a:t>Click to edit </a:t>
            </a:r>
            <a:br>
              <a:rPr lang="en-GB" smtClean="0"/>
            </a:br>
            <a:r>
              <a:rPr lang="en-GB" smtClean="0"/>
              <a:t>Master title style</a:t>
            </a:r>
          </a:p>
        </p:txBody>
      </p:sp>
      <p:sp>
        <p:nvSpPr>
          <p:cNvPr id="120836" name="Text Placeholder 2"/>
          <p:cNvSpPr>
            <a:spLocks noGrp="1"/>
          </p:cNvSpPr>
          <p:nvPr>
            <p:ph type="subTitle" idx="1"/>
          </p:nvPr>
        </p:nvSpPr>
        <p:spPr>
          <a:xfrm>
            <a:off x="441326" y="6029325"/>
            <a:ext cx="5133975" cy="303213"/>
          </a:xfrm>
        </p:spPr>
        <p:txBody>
          <a:bodyPr/>
          <a:lstStyle>
            <a:lvl1pPr>
              <a:lnSpc>
                <a:spcPts val="2088"/>
              </a:lnSpc>
              <a:defRPr sz="1500" b="1" smtClean="0"/>
            </a:lvl1pPr>
          </a:lstStyle>
          <a:p>
            <a:r>
              <a:rPr lang="en-GB" smtClean="0"/>
              <a:t>Click to edit Master subtitle style</a:t>
            </a:r>
          </a:p>
        </p:txBody>
      </p:sp>
    </p:spTree>
    <p:extLst>
      <p:ext uri="{BB962C8B-B14F-4D97-AF65-F5344CB8AC3E}">
        <p14:creationId xmlns:p14="http://schemas.microsoft.com/office/powerpoint/2010/main" val="78938688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One graph">
    <p:spTree>
      <p:nvGrpSpPr>
        <p:cNvPr id="1" name=""/>
        <p:cNvGrpSpPr/>
        <p:nvPr/>
      </p:nvGrpSpPr>
      <p:grpSpPr>
        <a:xfrm>
          <a:off x="0" y="0"/>
          <a:ext cx="0" cy="0"/>
          <a:chOff x="0" y="0"/>
          <a:chExt cx="0" cy="0"/>
        </a:xfrm>
      </p:grpSpPr>
      <p:sp>
        <p:nvSpPr>
          <p:cNvPr id="9" name="Title 1"/>
          <p:cNvSpPr>
            <a:spLocks noGrp="1"/>
          </p:cNvSpPr>
          <p:nvPr>
            <p:ph type="title"/>
          </p:nvPr>
        </p:nvSpPr>
        <p:spPr>
          <a:xfrm>
            <a:off x="390001" y="395843"/>
            <a:ext cx="9126000" cy="369332"/>
          </a:xfrm>
        </p:spPr>
        <p:txBody>
          <a:bodyPr/>
          <a:lstStyle>
            <a:lvl1pPr>
              <a:defRPr>
                <a:solidFill>
                  <a:schemeClr val="tx2"/>
                </a:solidFill>
              </a:defRPr>
            </a:lvl1pPr>
          </a:lstStyle>
          <a:p>
            <a:r>
              <a:rPr lang="en-US" noProof="0" smtClean="0"/>
              <a:t>Click to edit Master title style</a:t>
            </a:r>
            <a:endParaRPr lang="en-US" noProof="0" dirty="0"/>
          </a:p>
        </p:txBody>
      </p:sp>
      <p:sp>
        <p:nvSpPr>
          <p:cNvPr id="10" name="Subtitle3"/>
          <p:cNvSpPr>
            <a:spLocks noGrp="1"/>
          </p:cNvSpPr>
          <p:nvPr>
            <p:ph type="body" idx="14"/>
          </p:nvPr>
        </p:nvSpPr>
        <p:spPr>
          <a:xfrm>
            <a:off x="388674" y="765178"/>
            <a:ext cx="9126000" cy="307777"/>
          </a:xfrm>
        </p:spPr>
        <p:txBody>
          <a:bodyPr rtlCol="0">
            <a:spAutoFit/>
          </a:bodyPr>
          <a:lstStyle>
            <a:lvl1pPr marL="0" indent="0" algn="l" defTabSz="914375" rtl="0" eaLnBrk="1" latinLnBrk="0" hangingPunct="1">
              <a:spcBef>
                <a:spcPct val="0"/>
              </a:spcBef>
              <a:buNone/>
              <a:defRPr lang="en-US" sz="2000" b="0" kern="1200" dirty="0" smtClean="0">
                <a:solidFill>
                  <a:schemeClr val="tx2"/>
                </a:solidFill>
                <a:latin typeface="+mn-lt"/>
                <a:ea typeface="+mj-ea"/>
                <a:cs typeface="+mj-cs"/>
              </a:defRPr>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noProof="0" smtClean="0"/>
              <a:t>Click to edit Master text styles</a:t>
            </a:r>
          </a:p>
        </p:txBody>
      </p:sp>
      <p:sp>
        <p:nvSpPr>
          <p:cNvPr id="30" name="Text Placeholder 11"/>
          <p:cNvSpPr>
            <a:spLocks noGrp="1"/>
          </p:cNvSpPr>
          <p:nvPr>
            <p:ph type="body" sz="quarter" idx="17"/>
          </p:nvPr>
        </p:nvSpPr>
        <p:spPr bwMode="gray">
          <a:xfrm>
            <a:off x="388673" y="1268416"/>
            <a:ext cx="9128654" cy="276999"/>
          </a:xfrm>
          <a:prstGeom prst="rect">
            <a:avLst/>
          </a:prstGeom>
        </p:spPr>
        <p:txBody>
          <a:bodyPr>
            <a:spAutoFit/>
          </a:bodyPr>
          <a:lstStyle>
            <a:lvl1pPr>
              <a:defRPr sz="1800" b="1">
                <a:latin typeface="+mn-lt"/>
              </a:defRPr>
            </a:lvl1pPr>
          </a:lstStyle>
          <a:p>
            <a:pPr lvl="0"/>
            <a:r>
              <a:rPr lang="en-US" smtClean="0"/>
              <a:t>Click to edit Master text styles</a:t>
            </a:r>
          </a:p>
        </p:txBody>
      </p:sp>
      <p:sp>
        <p:nvSpPr>
          <p:cNvPr id="32" name="Content Placeholder 2"/>
          <p:cNvSpPr>
            <a:spLocks noGrp="1"/>
          </p:cNvSpPr>
          <p:nvPr>
            <p:ph idx="19"/>
          </p:nvPr>
        </p:nvSpPr>
        <p:spPr>
          <a:xfrm>
            <a:off x="388673" y="1714490"/>
            <a:ext cx="9128654" cy="4416473"/>
          </a:xfrm>
        </p:spPr>
        <p:txBody>
          <a:bodyPr/>
          <a:lstStyle>
            <a:lvl1pPr>
              <a:spcBef>
                <a:spcPts val="1000"/>
              </a:spcBef>
              <a:defRPr/>
            </a:lvl1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5" name="Text Placeholder 13"/>
          <p:cNvSpPr>
            <a:spLocks noGrp="1"/>
          </p:cNvSpPr>
          <p:nvPr>
            <p:ph type="body" sz="quarter" idx="20"/>
          </p:nvPr>
        </p:nvSpPr>
        <p:spPr bwMode="gray">
          <a:xfrm>
            <a:off x="388673" y="6185614"/>
            <a:ext cx="4369991" cy="123112"/>
          </a:xfrm>
          <a:prstGeom prst="rect">
            <a:avLst/>
          </a:prstGeom>
          <a:noFill/>
          <a:ln w="12700" algn="ctr">
            <a:noFill/>
            <a:miter lim="800000"/>
            <a:headEnd/>
            <a:tailEnd/>
          </a:ln>
        </p:spPr>
        <p:txBody>
          <a:bodyPr anchor="b">
            <a:spAutoFit/>
          </a:bodyPr>
          <a:lstStyle>
            <a:lvl1pPr algn="l" rtl="0" fontAlgn="base">
              <a:lnSpc>
                <a:spcPct val="100000"/>
              </a:lnSpc>
              <a:spcBef>
                <a:spcPct val="0"/>
              </a:spcBef>
              <a:spcAft>
                <a:spcPct val="0"/>
              </a:spcAft>
              <a:defRPr lang="en-US" sz="800" b="0" kern="1200" smtClean="0">
                <a:solidFill>
                  <a:schemeClr val="tx2"/>
                </a:solidFill>
                <a:latin typeface="Arial" pitchFamily="34" charset="0"/>
                <a:ea typeface="+mn-ea"/>
                <a:cs typeface="Arial" pitchFamily="34" charset="0"/>
              </a:defRPr>
            </a:lvl1pPr>
            <a:lvl2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2pPr>
            <a:lvl3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3pPr>
            <a:lvl4pPr algn="l" rtl="0" fontAlgn="base">
              <a:spcBef>
                <a:spcPct val="0"/>
              </a:spcBef>
              <a:spcAft>
                <a:spcPct val="0"/>
              </a:spcAft>
              <a:defRPr lang="en-US" sz="800" b="0" kern="1200" smtClean="0">
                <a:solidFill>
                  <a:schemeClr val="tx1"/>
                </a:solidFill>
                <a:latin typeface="Arial" pitchFamily="34" charset="0"/>
                <a:ea typeface="+mn-ea"/>
                <a:cs typeface="Arial" pitchFamily="34" charset="0"/>
              </a:defRPr>
            </a:lvl4pPr>
            <a:lvl5pPr algn="l" rtl="0" fontAlgn="base">
              <a:spcBef>
                <a:spcPct val="0"/>
              </a:spcBef>
              <a:spcAft>
                <a:spcPct val="0"/>
              </a:spcAft>
              <a:defRPr lang="en-US" sz="800" b="0" kern="1200" dirty="0">
                <a:solidFill>
                  <a:schemeClr val="tx1"/>
                </a:solidFill>
                <a:latin typeface="Arial" pitchFamily="34" charset="0"/>
                <a:ea typeface="+mn-ea"/>
                <a:cs typeface="Arial" pitchFamily="34" charset="0"/>
              </a:defRPr>
            </a:lvl5pPr>
          </a:lstStyle>
          <a:p>
            <a:pPr lvl="0"/>
            <a:r>
              <a:rPr lang="en-US" smtClean="0"/>
              <a:t>Click to edit Master text styles</a:t>
            </a:r>
          </a:p>
        </p:txBody>
      </p:sp>
      <p:sp>
        <p:nvSpPr>
          <p:cNvPr id="7" name="Slide Number Placeholder 5"/>
          <p:cNvSpPr>
            <a:spLocks noGrp="1"/>
          </p:cNvSpPr>
          <p:nvPr>
            <p:ph type="sldNum" sz="quarter" idx="21"/>
          </p:nvPr>
        </p:nvSpPr>
        <p:spPr>
          <a:xfrm>
            <a:off x="388675" y="6597654"/>
            <a:ext cx="390393" cy="125413"/>
          </a:xfrm>
          <a:prstGeom prst="rect">
            <a:avLst/>
          </a:prstGeom>
        </p:spPr>
        <p:txBody>
          <a:bodyPr lIns="91438" tIns="45719" rIns="91438" bIns="45719"/>
          <a:lstStyle>
            <a:lvl1pPr>
              <a:defRPr/>
            </a:lvl1pPr>
          </a:lstStyle>
          <a:p>
            <a:pPr>
              <a:defRPr/>
            </a:pPr>
            <a:fld id="{81341D27-6ADA-4336-8E0C-397EF960B3AE}" type="slidenum">
              <a:rPr lang="en-US">
                <a:solidFill>
                  <a:srgbClr val="002776"/>
                </a:solidFill>
              </a:rPr>
              <a:pPr>
                <a:defRPr/>
              </a:pPr>
              <a:t>‹#›</a:t>
            </a:fld>
            <a:endParaRPr lang="en-US">
              <a:solidFill>
                <a:srgbClr val="002776"/>
              </a:solidFill>
            </a:endParaRPr>
          </a:p>
        </p:txBody>
      </p:sp>
      <p:sp>
        <p:nvSpPr>
          <p:cNvPr id="8" name="Footer Placeholder 2"/>
          <p:cNvSpPr>
            <a:spLocks noGrp="1"/>
          </p:cNvSpPr>
          <p:nvPr>
            <p:ph type="ftr" sz="quarter" idx="22"/>
          </p:nvPr>
        </p:nvSpPr>
        <p:spPr>
          <a:xfrm>
            <a:off x="782507" y="6597650"/>
            <a:ext cx="3136900" cy="133350"/>
          </a:xfrm>
          <a:prstGeom prst="rect">
            <a:avLst/>
          </a:prstGeom>
        </p:spPr>
        <p:txBody>
          <a:bodyPr lIns="91438" tIns="45719" rIns="91438" bIns="45719"/>
          <a:lstStyle>
            <a:lvl1pPr>
              <a:defRPr/>
            </a:lvl1pPr>
          </a:lstStyle>
          <a:p>
            <a:pPr defTabSz="914296">
              <a:defRPr/>
            </a:pPr>
            <a:endParaRPr lang="en-US">
              <a:solidFill>
                <a:srgbClr val="002776"/>
              </a:solidFill>
            </a:endParaRPr>
          </a:p>
        </p:txBody>
      </p:sp>
    </p:spTree>
    <p:extLst>
      <p:ext uri="{BB962C8B-B14F-4D97-AF65-F5344CB8AC3E}">
        <p14:creationId xmlns:p14="http://schemas.microsoft.com/office/powerpoint/2010/main" val="410922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39739" y="1190626"/>
            <a:ext cx="4484687"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76825" y="1190626"/>
            <a:ext cx="4486275" cy="5219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9"/>
          <p:cNvSpPr>
            <a:spLocks noGrp="1"/>
          </p:cNvSpPr>
          <p:nvPr>
            <p:ph type="sldNum" sz="quarter" idx="10"/>
          </p:nvPr>
        </p:nvSpPr>
        <p:spPr/>
        <p:txBody>
          <a:bodyPr/>
          <a:lstStyle>
            <a:lvl1pPr>
              <a:defRPr/>
            </a:lvl1pPr>
          </a:lstStyle>
          <a:p>
            <a:pPr>
              <a:defRPr/>
            </a:pPr>
            <a:fld id="{1ECCA6B9-5E44-4CD7-B7DC-2A40F164F182}"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4639"/>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187" indent="0">
              <a:buNone/>
              <a:defRPr sz="2000" b="1"/>
            </a:lvl2pPr>
            <a:lvl3pPr marL="914375" indent="0">
              <a:buNone/>
              <a:defRPr sz="1800" b="1"/>
            </a:lvl3pPr>
            <a:lvl4pPr marL="1371562" indent="0">
              <a:buNone/>
              <a:defRPr sz="1600" b="1"/>
            </a:lvl4pPr>
            <a:lvl5pPr marL="1828748" indent="0">
              <a:buNone/>
              <a:defRPr sz="1600" b="1"/>
            </a:lvl5pPr>
            <a:lvl6pPr marL="2285936" indent="0">
              <a:buNone/>
              <a:defRPr sz="1600" b="1"/>
            </a:lvl6pPr>
            <a:lvl7pPr marL="2743123" indent="0">
              <a:buNone/>
              <a:defRPr sz="1600" b="1"/>
            </a:lvl7pPr>
            <a:lvl8pPr marL="3200311" indent="0">
              <a:buNone/>
              <a:defRPr sz="1600" b="1"/>
            </a:lvl8pPr>
            <a:lvl9pPr marL="365749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9"/>
          <p:cNvSpPr>
            <a:spLocks noGrp="1"/>
          </p:cNvSpPr>
          <p:nvPr>
            <p:ph type="sldNum" sz="quarter" idx="10"/>
          </p:nvPr>
        </p:nvSpPr>
        <p:spPr/>
        <p:txBody>
          <a:bodyPr/>
          <a:lstStyle>
            <a:lvl1pPr>
              <a:defRPr/>
            </a:lvl1pPr>
          </a:lstStyle>
          <a:p>
            <a:pPr>
              <a:defRPr/>
            </a:pPr>
            <a:fld id="{765F4D5D-C661-44A1-99D1-6F1B46BCF421}" type="slidenum">
              <a:rPr lang="en-GB"/>
              <a:pPr>
                <a:defRPr/>
              </a:pPr>
              <a:t>‹#›</a:t>
            </a:fld>
            <a:endParaRPr lang="en-GB" dirty="0"/>
          </a:p>
        </p:txBody>
      </p:sp>
      <p:sp>
        <p:nvSpPr>
          <p:cNvPr id="8"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9"/>
          <p:cNvSpPr>
            <a:spLocks noGrp="1"/>
          </p:cNvSpPr>
          <p:nvPr>
            <p:ph type="sldNum" sz="quarter" idx="10"/>
          </p:nvPr>
        </p:nvSpPr>
        <p:spPr/>
        <p:txBody>
          <a:bodyPr/>
          <a:lstStyle>
            <a:lvl1pPr>
              <a:defRPr/>
            </a:lvl1pPr>
          </a:lstStyle>
          <a:p>
            <a:pPr>
              <a:defRPr/>
            </a:pPr>
            <a:fld id="{9D689FD1-08F1-4031-B462-BE3D05E1D668}" type="slidenum">
              <a:rPr lang="en-GB"/>
              <a:pPr>
                <a:defRPr/>
              </a:pPr>
              <a:t>‹#›</a:t>
            </a:fld>
            <a:endParaRPr lang="en-GB" dirty="0"/>
          </a:p>
        </p:txBody>
      </p:sp>
      <p:sp>
        <p:nvSpPr>
          <p:cNvPr id="4"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9"/>
          <p:cNvSpPr>
            <a:spLocks noGrp="1"/>
          </p:cNvSpPr>
          <p:nvPr>
            <p:ph type="sldNum" sz="quarter" idx="10"/>
          </p:nvPr>
        </p:nvSpPr>
        <p:spPr/>
        <p:txBody>
          <a:bodyPr/>
          <a:lstStyle>
            <a:lvl1pPr>
              <a:defRPr/>
            </a:lvl1pPr>
          </a:lstStyle>
          <a:p>
            <a:pPr>
              <a:defRPr/>
            </a:pPr>
            <a:fld id="{C3C1DF4A-40B2-49AB-BA53-F3FFC4B186F3}" type="slidenum">
              <a:rPr lang="en-GB"/>
              <a:pPr>
                <a:defRPr/>
              </a:pPr>
              <a:t>‹#›</a:t>
            </a:fld>
            <a:endParaRPr lang="en-GB" dirty="0"/>
          </a:p>
        </p:txBody>
      </p:sp>
      <p:sp>
        <p:nvSpPr>
          <p:cNvPr id="3"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1"/>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0" y="273051"/>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138" cy="4691063"/>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2BCEC679-0D53-408E-98D2-773D74883EC8}"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4"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4" y="612775"/>
            <a:ext cx="5943600" cy="4114800"/>
          </a:xfrm>
        </p:spPr>
        <p:txBody>
          <a:bodyPr/>
          <a:lstStyle>
            <a:lvl1pPr marL="0" indent="0">
              <a:buNone/>
              <a:defRPr sz="3200"/>
            </a:lvl1pPr>
            <a:lvl2pPr marL="457187" indent="0">
              <a:buNone/>
              <a:defRPr sz="2800"/>
            </a:lvl2pPr>
            <a:lvl3pPr marL="914375" indent="0">
              <a:buNone/>
              <a:defRPr sz="2400"/>
            </a:lvl3pPr>
            <a:lvl4pPr marL="1371562" indent="0">
              <a:buNone/>
              <a:defRPr sz="2000"/>
            </a:lvl4pPr>
            <a:lvl5pPr marL="1828748" indent="0">
              <a:buNone/>
              <a:defRPr sz="2000"/>
            </a:lvl5pPr>
            <a:lvl6pPr marL="2285936" indent="0">
              <a:buNone/>
              <a:defRPr sz="2000"/>
            </a:lvl6pPr>
            <a:lvl7pPr marL="2743123" indent="0">
              <a:buNone/>
              <a:defRPr sz="2000"/>
            </a:lvl7pPr>
            <a:lvl8pPr marL="3200311" indent="0">
              <a:buNone/>
              <a:defRPr sz="2000"/>
            </a:lvl8pPr>
            <a:lvl9pPr marL="3657498" indent="0">
              <a:buNone/>
              <a:defRPr sz="2000"/>
            </a:lvl9pPr>
          </a:lstStyle>
          <a:p>
            <a:pPr lvl="0"/>
            <a:endParaRPr lang="en-GB" noProof="0" dirty="0" smtClean="0"/>
          </a:p>
        </p:txBody>
      </p:sp>
      <p:sp>
        <p:nvSpPr>
          <p:cNvPr id="4" name="Text Placeholder 3"/>
          <p:cNvSpPr>
            <a:spLocks noGrp="1"/>
          </p:cNvSpPr>
          <p:nvPr>
            <p:ph type="body" sz="half" idx="2"/>
          </p:nvPr>
        </p:nvSpPr>
        <p:spPr>
          <a:xfrm>
            <a:off x="1941514" y="5367338"/>
            <a:ext cx="5943600" cy="804862"/>
          </a:xfrm>
        </p:spPr>
        <p:txBody>
          <a:bodyPr/>
          <a:lstStyle>
            <a:lvl1pPr marL="0" indent="0">
              <a:buNone/>
              <a:defRPr sz="1400"/>
            </a:lvl1pPr>
            <a:lvl2pPr marL="457187" indent="0">
              <a:buNone/>
              <a:defRPr sz="1200"/>
            </a:lvl2pPr>
            <a:lvl3pPr marL="914375" indent="0">
              <a:buNone/>
              <a:defRPr sz="1000"/>
            </a:lvl3pPr>
            <a:lvl4pPr marL="1371562" indent="0">
              <a:buNone/>
              <a:defRPr sz="900"/>
            </a:lvl4pPr>
            <a:lvl5pPr marL="1828748" indent="0">
              <a:buNone/>
              <a:defRPr sz="900"/>
            </a:lvl5pPr>
            <a:lvl6pPr marL="2285936" indent="0">
              <a:buNone/>
              <a:defRPr sz="900"/>
            </a:lvl6pPr>
            <a:lvl7pPr marL="2743123" indent="0">
              <a:buNone/>
              <a:defRPr sz="900"/>
            </a:lvl7pPr>
            <a:lvl8pPr marL="3200311" indent="0">
              <a:buNone/>
              <a:defRPr sz="900"/>
            </a:lvl8pPr>
            <a:lvl9pPr marL="3657498" indent="0">
              <a:buNone/>
              <a:defRPr sz="900"/>
            </a:lvl9pPr>
          </a:lstStyle>
          <a:p>
            <a:pPr lvl="0"/>
            <a:r>
              <a:rPr lang="en-US" smtClean="0"/>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fld id="{17AEFD9A-6DF7-411E-9D92-1EC25FB7854B}" type="slidenum">
              <a:rPr lang="en-GB"/>
              <a:pPr>
                <a:defRPr/>
              </a:pPr>
              <a:t>‹#›</a:t>
            </a:fld>
            <a:endParaRPr lang="en-GB" dirty="0"/>
          </a:p>
        </p:txBody>
      </p:sp>
      <p:sp>
        <p:nvSpPr>
          <p:cNvPr id="6"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9"/>
          <p:cNvSpPr>
            <a:spLocks noGrp="1"/>
          </p:cNvSpPr>
          <p:nvPr>
            <p:ph type="sldNum" sz="quarter" idx="10"/>
          </p:nvPr>
        </p:nvSpPr>
        <p:spPr/>
        <p:txBody>
          <a:bodyPr/>
          <a:lstStyle>
            <a:lvl1pPr>
              <a:defRPr/>
            </a:lvl1pPr>
          </a:lstStyle>
          <a:p>
            <a:pPr>
              <a:defRPr/>
            </a:pPr>
            <a:fld id="{A01CC37C-9D64-46BE-8E41-7BBD1E4E9542}" type="slidenum">
              <a:rPr lang="en-GB"/>
              <a:pPr>
                <a:defRPr/>
              </a:pPr>
              <a:t>‹#›</a:t>
            </a:fld>
            <a:endParaRPr lang="en-GB" dirty="0"/>
          </a:p>
        </p:txBody>
      </p:sp>
      <p:sp>
        <p:nvSpPr>
          <p:cNvPr id="5" name="Footer Placeholder 10"/>
          <p:cNvSpPr>
            <a:spLocks noGrp="1"/>
          </p:cNvSpPr>
          <p:nvPr>
            <p:ph type="ftr" sz="quarter" idx="11"/>
          </p:nvPr>
        </p:nvSpPr>
        <p:spPr/>
        <p:txBody>
          <a:bodyPr/>
          <a:lstStyle>
            <a:lvl1pPr>
              <a:defRPr/>
            </a:lvl1pPr>
          </a:lstStyle>
          <a:p>
            <a:pPr>
              <a:defRPr/>
            </a:pPr>
            <a:r>
              <a:rPr lang="en-GB" smtClean="0"/>
              <a:t>IFRS 4 Phase II – Webcast (December 2012)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chemeClr val="tx2"/>
                </a:solidFill>
              </a:rPr>
              <a:t>© 2012 Deloitte LLP. Private and confidential</a:t>
            </a: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pPr>
                <a:defRPr/>
              </a:pPr>
              <a:t>‹#›</a:t>
            </a:fld>
            <a:endParaRPr lang="en-GB" dirty="0"/>
          </a:p>
        </p:txBody>
      </p:sp>
      <p:sp>
        <p:nvSpPr>
          <p:cNvPr id="10" name="Footer Placeholder 10"/>
          <p:cNvSpPr>
            <a:spLocks noGrp="1"/>
          </p:cNvSpPr>
          <p:nvPr>
            <p:ph type="ftr" sz="quarter" idx="3"/>
          </p:nvPr>
        </p:nvSpPr>
        <p:spPr>
          <a:xfrm>
            <a:off x="836613" y="6554788"/>
            <a:ext cx="4676775"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a:solidFill>
                  <a:schemeClr val="tx2"/>
                </a:solidFill>
                <a:latin typeface="Arial" charset="0"/>
                <a:cs typeface="Arial" charset="0"/>
              </a:defRPr>
            </a:lvl1pPr>
          </a:lstStyle>
          <a:p>
            <a:pPr>
              <a:defRPr/>
            </a:pPr>
            <a:r>
              <a:rPr lang="en-GB" smtClean="0"/>
              <a:t>IFRS 4 Phase II – Webcast (December 2012)</a:t>
            </a:r>
            <a:endParaRPr lang="en-GB" dirty="0"/>
          </a:p>
        </p:txBody>
      </p:sp>
    </p:spTree>
  </p:cSld>
  <p:clrMap bg1="lt1" tx1="dk1" bg2="lt2" tx2="dk2" accent1="accent1" accent2="accent2" accent3="accent3" accent4="accent4" accent5="accent5" accent6="accent6" hlink="hlink" folHlink="folHlink"/>
  <p:sldLayoutIdLst>
    <p:sldLayoutId id="2147490681" r:id="rId1"/>
    <p:sldLayoutId id="2147490672" r:id="rId2"/>
    <p:sldLayoutId id="2147490673" r:id="rId3"/>
    <p:sldLayoutId id="2147490674" r:id="rId4"/>
    <p:sldLayoutId id="2147490675" r:id="rId5"/>
    <p:sldLayoutId id="2147490676" r:id="rId6"/>
    <p:sldLayoutId id="2147490677" r:id="rId7"/>
    <p:sldLayoutId id="2147490678" r:id="rId8"/>
    <p:sldLayoutId id="2147490679" r:id="rId9"/>
    <p:sldLayoutId id="2147490680" r:id="rId10"/>
    <p:sldLayoutId id="2147490682" r:id="rId11"/>
  </p:sldLayoutIdLst>
  <p:timing>
    <p:tnLst>
      <p:par>
        <p:cTn id="1" dur="indefinite" restart="never" nodeType="tmRoot"/>
      </p:par>
    </p:tnLst>
  </p:timing>
  <p:hf hdr="0" dt="0"/>
  <p:txStyles>
    <p:titleStyle>
      <a:lvl1pPr algn="l" defTabSz="955675" rtl="0" eaLnBrk="0" fontAlgn="base" hangingPunct="0">
        <a:lnSpc>
          <a:spcPct val="100000"/>
        </a:lnSpc>
        <a:spcBef>
          <a:spcPct val="0"/>
        </a:spcBef>
        <a:spcAft>
          <a:spcPct val="0"/>
        </a:spcAft>
        <a:defRPr sz="2400" b="1">
          <a:solidFill>
            <a:schemeClr val="tx2"/>
          </a:solidFill>
          <a:latin typeface="+mn-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7236">
              <a:lnSpc>
                <a:spcPts val="1125"/>
              </a:lnSpc>
              <a:defRPr/>
            </a:pPr>
            <a:r>
              <a:rPr lang="en-GB" sz="800" dirty="0">
                <a:solidFill>
                  <a:srgbClr val="002776"/>
                </a:solidFill>
              </a:rPr>
              <a:t>© 2012 Deloitte LLP</a:t>
            </a:r>
            <a:r>
              <a:rPr lang="en-GB" sz="800" dirty="0" smtClean="0">
                <a:solidFill>
                  <a:srgbClr val="002776"/>
                </a:solidFill>
              </a:rPr>
              <a:t>.</a:t>
            </a:r>
            <a:endParaRPr lang="en-GB" sz="800" dirty="0">
              <a:solidFill>
                <a:srgbClr val="002776"/>
              </a:solidFill>
            </a:endParaRPr>
          </a:p>
        </p:txBody>
      </p:sp>
      <p:sp>
        <p:nvSpPr>
          <p:cNvPr id="1027" name="Title Placeholder 1"/>
          <p:cNvSpPr>
            <a:spLocks noGrp="1"/>
          </p:cNvSpPr>
          <p:nvPr>
            <p:ph type="title"/>
          </p:nvPr>
        </p:nvSpPr>
        <p:spPr bwMode="auto">
          <a:xfrm>
            <a:off x="442913" y="350838"/>
            <a:ext cx="9123362" cy="6302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p>
        </p:txBody>
      </p:sp>
      <p:sp>
        <p:nvSpPr>
          <p:cNvPr id="1028" name="Text Placeholder 2"/>
          <p:cNvSpPr>
            <a:spLocks noGrp="1"/>
          </p:cNvSpPr>
          <p:nvPr>
            <p:ph type="body" idx="1"/>
          </p:nvPr>
        </p:nvSpPr>
        <p:spPr bwMode="auto">
          <a:xfrm>
            <a:off x="439738" y="1190625"/>
            <a:ext cx="9123362" cy="52197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 name="Slide Number Placeholder 9"/>
          <p:cNvSpPr>
            <a:spLocks noGrp="1"/>
          </p:cNvSpPr>
          <p:nvPr>
            <p:ph type="sldNum" sz="quarter" idx="4"/>
          </p:nvPr>
        </p:nvSpPr>
        <p:spPr>
          <a:xfrm>
            <a:off x="450850" y="6554788"/>
            <a:ext cx="306388" cy="142875"/>
          </a:xfrm>
          <a:prstGeom prst="rect">
            <a:avLst/>
          </a:prstGeom>
        </p:spPr>
        <p:txBody>
          <a:bodyPr vert="horz" wrap="square" lIns="0" tIns="0" rIns="0" bIns="0" numCol="1" anchor="t" anchorCtr="0" compatLnSpc="1">
            <a:prstTxWarp prst="textNoShape">
              <a:avLst/>
            </a:prstTxWarp>
            <a:noAutofit/>
          </a:bodyPr>
          <a:lstStyle>
            <a:lvl1pPr>
              <a:lnSpc>
                <a:spcPts val="1125"/>
              </a:lnSpc>
              <a:defRPr sz="900" b="1">
                <a:solidFill>
                  <a:schemeClr val="tx2"/>
                </a:solidFill>
              </a:defRPr>
            </a:lvl1pPr>
          </a:lstStyle>
          <a:p>
            <a:pPr>
              <a:defRPr/>
            </a:pPr>
            <a:fld id="{1E307991-4F75-4BBD-A729-12EE5EC85250}" type="slidenum">
              <a:rPr lang="en-GB">
                <a:solidFill>
                  <a:srgbClr val="002776"/>
                </a:solidFill>
              </a:rPr>
              <a:pPr>
                <a:defRPr/>
              </a:pPr>
              <a:t>‹#›</a:t>
            </a:fld>
            <a:endParaRPr lang="en-GB" dirty="0">
              <a:solidFill>
                <a:srgbClr val="002776"/>
              </a:solidFill>
            </a:endParaRPr>
          </a:p>
        </p:txBody>
      </p:sp>
    </p:spTree>
    <p:extLst>
      <p:ext uri="{BB962C8B-B14F-4D97-AF65-F5344CB8AC3E}">
        <p14:creationId xmlns:p14="http://schemas.microsoft.com/office/powerpoint/2010/main" val="1321780636"/>
      </p:ext>
    </p:extLst>
  </p:cSld>
  <p:clrMap bg1="lt1" tx1="dk1" bg2="lt2" tx2="dk2" accent1="accent1" accent2="accent2" accent3="accent3" accent4="accent4" accent5="accent5" accent6="accent6" hlink="hlink" folHlink="folHlink"/>
  <p:sldLayoutIdLst>
    <p:sldLayoutId id="2147490684" r:id="rId1"/>
    <p:sldLayoutId id="2147490685" r:id="rId2"/>
    <p:sldLayoutId id="2147490686" r:id="rId3"/>
    <p:sldLayoutId id="2147490687" r:id="rId4"/>
    <p:sldLayoutId id="2147490688" r:id="rId5"/>
    <p:sldLayoutId id="2147490689" r:id="rId6"/>
    <p:sldLayoutId id="2147490690" r:id="rId7"/>
    <p:sldLayoutId id="2147490691" r:id="rId8"/>
    <p:sldLayoutId id="2147490692" r:id="rId9"/>
    <p:sldLayoutId id="2147490693" r:id="rId10"/>
    <p:sldLayoutId id="2147490694" r:id="rId11"/>
    <p:sldLayoutId id="2147490695" r:id="rId12"/>
  </p:sldLayoutIdLst>
  <p:hf hdr="0" dt="0"/>
  <p:txStyles>
    <p:titleStyle>
      <a:lvl1pPr algn="l" defTabSz="955675" rtl="0" eaLnBrk="0" fontAlgn="base" hangingPunct="0">
        <a:lnSpc>
          <a:spcPts val="3200"/>
        </a:lnSpc>
        <a:spcBef>
          <a:spcPct val="0"/>
        </a:spcBef>
        <a:spcAft>
          <a:spcPct val="0"/>
        </a:spcAft>
        <a:defRPr sz="2300" b="1">
          <a:solidFill>
            <a:schemeClr val="tx2"/>
          </a:solidFill>
          <a:latin typeface="+mj-lt"/>
          <a:ea typeface="+mj-ea"/>
          <a:cs typeface="+mj-cs"/>
        </a:defRPr>
      </a:lvl1pPr>
      <a:lvl2pPr algn="l" defTabSz="955675" rtl="0" eaLnBrk="0" fontAlgn="base" hangingPunct="0">
        <a:lnSpc>
          <a:spcPts val="3200"/>
        </a:lnSpc>
        <a:spcBef>
          <a:spcPct val="0"/>
        </a:spcBef>
        <a:spcAft>
          <a:spcPct val="0"/>
        </a:spcAft>
        <a:defRPr sz="2300" b="1">
          <a:solidFill>
            <a:schemeClr val="tx2"/>
          </a:solidFill>
          <a:latin typeface="Arial" charset="0"/>
        </a:defRPr>
      </a:lvl2pPr>
      <a:lvl3pPr algn="l" defTabSz="955675" rtl="0" eaLnBrk="0" fontAlgn="base" hangingPunct="0">
        <a:lnSpc>
          <a:spcPts val="3200"/>
        </a:lnSpc>
        <a:spcBef>
          <a:spcPct val="0"/>
        </a:spcBef>
        <a:spcAft>
          <a:spcPct val="0"/>
        </a:spcAft>
        <a:defRPr sz="2300" b="1">
          <a:solidFill>
            <a:schemeClr val="tx2"/>
          </a:solidFill>
          <a:latin typeface="Arial" charset="0"/>
        </a:defRPr>
      </a:lvl3pPr>
      <a:lvl4pPr algn="l" defTabSz="955675" rtl="0" eaLnBrk="0" fontAlgn="base" hangingPunct="0">
        <a:lnSpc>
          <a:spcPts val="3200"/>
        </a:lnSpc>
        <a:spcBef>
          <a:spcPct val="0"/>
        </a:spcBef>
        <a:spcAft>
          <a:spcPct val="0"/>
        </a:spcAft>
        <a:defRPr sz="2300" b="1">
          <a:solidFill>
            <a:schemeClr val="tx2"/>
          </a:solidFill>
          <a:latin typeface="Arial" charset="0"/>
        </a:defRPr>
      </a:lvl4pPr>
      <a:lvl5pPr algn="l" defTabSz="955675" rtl="0" eaLnBrk="0" fontAlgn="base" hangingPunct="0">
        <a:lnSpc>
          <a:spcPts val="3200"/>
        </a:lnSpc>
        <a:spcBef>
          <a:spcPct val="0"/>
        </a:spcBef>
        <a:spcAft>
          <a:spcPct val="0"/>
        </a:spcAft>
        <a:defRPr sz="2300" b="1">
          <a:solidFill>
            <a:schemeClr val="tx2"/>
          </a:solidFill>
          <a:latin typeface="Arial" charset="0"/>
        </a:defRPr>
      </a:lvl5pPr>
      <a:lvl6pPr marL="457187" algn="l" defTabSz="957236" rtl="0" eaLnBrk="0" fontAlgn="base" hangingPunct="0">
        <a:lnSpc>
          <a:spcPts val="3200"/>
        </a:lnSpc>
        <a:spcBef>
          <a:spcPct val="0"/>
        </a:spcBef>
        <a:spcAft>
          <a:spcPct val="0"/>
        </a:spcAft>
        <a:defRPr sz="2300" b="1">
          <a:solidFill>
            <a:schemeClr val="tx2"/>
          </a:solidFill>
          <a:latin typeface="Arial" charset="0"/>
        </a:defRPr>
      </a:lvl6pPr>
      <a:lvl7pPr marL="914375" algn="l" defTabSz="957236" rtl="0" eaLnBrk="0" fontAlgn="base" hangingPunct="0">
        <a:lnSpc>
          <a:spcPts val="3200"/>
        </a:lnSpc>
        <a:spcBef>
          <a:spcPct val="0"/>
        </a:spcBef>
        <a:spcAft>
          <a:spcPct val="0"/>
        </a:spcAft>
        <a:defRPr sz="2300" b="1">
          <a:solidFill>
            <a:schemeClr val="tx2"/>
          </a:solidFill>
          <a:latin typeface="Arial" charset="0"/>
        </a:defRPr>
      </a:lvl7pPr>
      <a:lvl8pPr marL="1371562" algn="l" defTabSz="957236" rtl="0" eaLnBrk="0" fontAlgn="base" hangingPunct="0">
        <a:lnSpc>
          <a:spcPts val="3200"/>
        </a:lnSpc>
        <a:spcBef>
          <a:spcPct val="0"/>
        </a:spcBef>
        <a:spcAft>
          <a:spcPct val="0"/>
        </a:spcAft>
        <a:defRPr sz="2300" b="1">
          <a:solidFill>
            <a:schemeClr val="tx2"/>
          </a:solidFill>
          <a:latin typeface="Arial" charset="0"/>
        </a:defRPr>
      </a:lvl8pPr>
      <a:lvl9pPr marL="1828748" algn="l" defTabSz="957236" rtl="0" eaLnBrk="0" fontAlgn="base" hangingPunct="0">
        <a:lnSpc>
          <a:spcPts val="3200"/>
        </a:lnSpc>
        <a:spcBef>
          <a:spcPct val="0"/>
        </a:spcBef>
        <a:spcAft>
          <a:spcPct val="0"/>
        </a:spcAft>
        <a:defRPr sz="2300" b="1">
          <a:solidFill>
            <a:schemeClr val="tx2"/>
          </a:solidFill>
          <a:latin typeface="Arial" charset="0"/>
        </a:defRPr>
      </a:lvl9pPr>
    </p:titleStyle>
    <p:bodyStyle>
      <a:lvl1pPr marL="358775" indent="-358775" algn="l" defTabSz="955675" rtl="0" eaLnBrk="0" fontAlgn="base" hangingPunct="0">
        <a:spcBef>
          <a:spcPct val="0"/>
        </a:spcBef>
        <a:spcAft>
          <a:spcPts val="288"/>
        </a:spcAft>
        <a:buFont typeface="Arial" charset="0"/>
        <a:defRPr sz="1900">
          <a:solidFill>
            <a:schemeClr val="tx2"/>
          </a:solidFill>
          <a:latin typeface="+mn-lt"/>
          <a:ea typeface="+mn-ea"/>
          <a:cs typeface="+mn-cs"/>
        </a:defRPr>
      </a:lvl1pPr>
      <a:lvl2pPr marL="188913" indent="-188913" algn="l" defTabSz="955675" rtl="0" eaLnBrk="0" fontAlgn="base" hangingPunct="0">
        <a:spcBef>
          <a:spcPct val="0"/>
        </a:spcBef>
        <a:spcAft>
          <a:spcPts val="288"/>
        </a:spcAft>
        <a:buFont typeface="Wingdings" pitchFamily="2" charset="2"/>
        <a:buChar char="§"/>
        <a:defRPr sz="1900">
          <a:solidFill>
            <a:schemeClr val="tx2"/>
          </a:solidFill>
          <a:latin typeface="+mn-lt"/>
        </a:defRPr>
      </a:lvl2pPr>
      <a:lvl3pPr marL="373063" indent="-182563" algn="l" defTabSz="955675" rtl="0" eaLnBrk="0" fontAlgn="base" hangingPunct="0">
        <a:spcBef>
          <a:spcPct val="0"/>
        </a:spcBef>
        <a:spcAft>
          <a:spcPts val="288"/>
        </a:spcAft>
        <a:buFont typeface="Arial" charset="0"/>
        <a:buChar char="‒"/>
        <a:defRPr sz="1900">
          <a:solidFill>
            <a:schemeClr val="tx2"/>
          </a:solidFill>
          <a:latin typeface="+mn-lt"/>
        </a:defRPr>
      </a:lvl3pPr>
      <a:lvl4pPr marL="563563" indent="-188913" algn="l" defTabSz="955675" rtl="0" eaLnBrk="0" fontAlgn="base" hangingPunct="0">
        <a:spcBef>
          <a:spcPct val="0"/>
        </a:spcBef>
        <a:spcAft>
          <a:spcPts val="563"/>
        </a:spcAft>
        <a:buFont typeface="Wingdings" pitchFamily="2" charset="2"/>
        <a:buChar char="§"/>
        <a:defRPr sz="1700">
          <a:solidFill>
            <a:schemeClr val="tx2"/>
          </a:solidFill>
          <a:latin typeface="+mn-lt"/>
        </a:defRPr>
      </a:lvl4pPr>
      <a:lvl5pPr marL="744538" indent="-179388" algn="l" defTabSz="955675" rtl="0" eaLnBrk="0" fontAlgn="base" hangingPunct="0">
        <a:spcBef>
          <a:spcPct val="0"/>
        </a:spcBef>
        <a:spcAft>
          <a:spcPts val="563"/>
        </a:spcAft>
        <a:buFont typeface="Arial" charset="0"/>
        <a:buChar char="‒"/>
        <a:defRPr sz="1700">
          <a:solidFill>
            <a:schemeClr val="tx2"/>
          </a:solidFill>
          <a:latin typeface="+mn-lt"/>
        </a:defRPr>
      </a:lvl5pPr>
      <a:lvl6pPr marL="1203291" indent="-180970" algn="l" defTabSz="957236" rtl="0" eaLnBrk="0" fontAlgn="base" hangingPunct="0">
        <a:spcBef>
          <a:spcPct val="0"/>
        </a:spcBef>
        <a:spcAft>
          <a:spcPts val="563"/>
        </a:spcAft>
        <a:buFont typeface="Arial" charset="0"/>
        <a:buChar char="‒"/>
        <a:defRPr sz="1700">
          <a:solidFill>
            <a:schemeClr val="tx2"/>
          </a:solidFill>
          <a:latin typeface="+mn-lt"/>
        </a:defRPr>
      </a:lvl6pPr>
      <a:lvl7pPr marL="1660478" indent="-180970" algn="l" defTabSz="957236" rtl="0" eaLnBrk="0" fontAlgn="base" hangingPunct="0">
        <a:spcBef>
          <a:spcPct val="0"/>
        </a:spcBef>
        <a:spcAft>
          <a:spcPts val="563"/>
        </a:spcAft>
        <a:buFont typeface="Arial" charset="0"/>
        <a:buChar char="‒"/>
        <a:defRPr sz="1700">
          <a:solidFill>
            <a:schemeClr val="tx2"/>
          </a:solidFill>
          <a:latin typeface="+mn-lt"/>
        </a:defRPr>
      </a:lvl7pPr>
      <a:lvl8pPr marL="2117666" indent="-180970" algn="l" defTabSz="957236" rtl="0" eaLnBrk="0" fontAlgn="base" hangingPunct="0">
        <a:spcBef>
          <a:spcPct val="0"/>
        </a:spcBef>
        <a:spcAft>
          <a:spcPts val="563"/>
        </a:spcAft>
        <a:buFont typeface="Arial" charset="0"/>
        <a:buChar char="‒"/>
        <a:defRPr sz="1700">
          <a:solidFill>
            <a:schemeClr val="tx2"/>
          </a:solidFill>
          <a:latin typeface="+mn-lt"/>
        </a:defRPr>
      </a:lvl8pPr>
      <a:lvl9pPr marL="2574853" indent="-180970" algn="l" defTabSz="957236" rtl="0" eaLnBrk="0" fontAlgn="base" hangingPunct="0">
        <a:spcBef>
          <a:spcPct val="0"/>
        </a:spcBef>
        <a:spcAft>
          <a:spcPts val="563"/>
        </a:spcAft>
        <a:buFont typeface="Arial" charset="0"/>
        <a:buChar char="‒"/>
        <a:defRPr sz="1700">
          <a:solidFill>
            <a:schemeClr val="tx2"/>
          </a:solidFill>
          <a:latin typeface="+mn-lt"/>
        </a:defRPr>
      </a:lvl9pPr>
    </p:bodyStyle>
    <p:otherStyle>
      <a:defPPr>
        <a:defRPr lang="en-US"/>
      </a:defPPr>
      <a:lvl1pPr marL="0" algn="l" defTabSz="914375" rtl="0" eaLnBrk="1" latinLnBrk="0" hangingPunct="1">
        <a:defRPr sz="1800" kern="1200">
          <a:solidFill>
            <a:schemeClr val="tx1"/>
          </a:solidFill>
          <a:latin typeface="+mn-lt"/>
          <a:ea typeface="+mn-ea"/>
          <a:cs typeface="+mn-cs"/>
        </a:defRPr>
      </a:lvl1pPr>
      <a:lvl2pPr marL="457187" algn="l" defTabSz="914375" rtl="0" eaLnBrk="1" latinLnBrk="0" hangingPunct="1">
        <a:defRPr sz="1800" kern="1200">
          <a:solidFill>
            <a:schemeClr val="tx1"/>
          </a:solidFill>
          <a:latin typeface="+mn-lt"/>
          <a:ea typeface="+mn-ea"/>
          <a:cs typeface="+mn-cs"/>
        </a:defRPr>
      </a:lvl2pPr>
      <a:lvl3pPr marL="914375" algn="l" defTabSz="914375" rtl="0" eaLnBrk="1" latinLnBrk="0" hangingPunct="1">
        <a:defRPr sz="1800" kern="1200">
          <a:solidFill>
            <a:schemeClr val="tx1"/>
          </a:solidFill>
          <a:latin typeface="+mn-lt"/>
          <a:ea typeface="+mn-ea"/>
          <a:cs typeface="+mn-cs"/>
        </a:defRPr>
      </a:lvl3pPr>
      <a:lvl4pPr marL="1371562" algn="l" defTabSz="914375" rtl="0" eaLnBrk="1" latinLnBrk="0" hangingPunct="1">
        <a:defRPr sz="1800" kern="1200">
          <a:solidFill>
            <a:schemeClr val="tx1"/>
          </a:solidFill>
          <a:latin typeface="+mn-lt"/>
          <a:ea typeface="+mn-ea"/>
          <a:cs typeface="+mn-cs"/>
        </a:defRPr>
      </a:lvl4pPr>
      <a:lvl5pPr marL="1828748" algn="l" defTabSz="914375" rtl="0" eaLnBrk="1" latinLnBrk="0" hangingPunct="1">
        <a:defRPr sz="1800" kern="1200">
          <a:solidFill>
            <a:schemeClr val="tx1"/>
          </a:solidFill>
          <a:latin typeface="+mn-lt"/>
          <a:ea typeface="+mn-ea"/>
          <a:cs typeface="+mn-cs"/>
        </a:defRPr>
      </a:lvl5pPr>
      <a:lvl6pPr marL="2285936" algn="l" defTabSz="914375" rtl="0" eaLnBrk="1" latinLnBrk="0" hangingPunct="1">
        <a:defRPr sz="1800" kern="1200">
          <a:solidFill>
            <a:schemeClr val="tx1"/>
          </a:solidFill>
          <a:latin typeface="+mn-lt"/>
          <a:ea typeface="+mn-ea"/>
          <a:cs typeface="+mn-cs"/>
        </a:defRPr>
      </a:lvl6pPr>
      <a:lvl7pPr marL="2743123" algn="l" defTabSz="914375" rtl="0" eaLnBrk="1" latinLnBrk="0" hangingPunct="1">
        <a:defRPr sz="1800" kern="1200">
          <a:solidFill>
            <a:schemeClr val="tx1"/>
          </a:solidFill>
          <a:latin typeface="+mn-lt"/>
          <a:ea typeface="+mn-ea"/>
          <a:cs typeface="+mn-cs"/>
        </a:defRPr>
      </a:lvl7pPr>
      <a:lvl8pPr marL="3200311" algn="l" defTabSz="914375" rtl="0" eaLnBrk="1" latinLnBrk="0" hangingPunct="1">
        <a:defRPr sz="1800" kern="1200">
          <a:solidFill>
            <a:schemeClr val="tx1"/>
          </a:solidFill>
          <a:latin typeface="+mn-lt"/>
          <a:ea typeface="+mn-ea"/>
          <a:cs typeface="+mn-cs"/>
        </a:defRPr>
      </a:lvl8pPr>
      <a:lvl9pPr marL="3657498" algn="l" defTabSz="91437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mailto:fnagari@deloitte.co.uk" TargetMode="External"/><Relationship Id="rId7"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hyperlink" Target="mailto:insurancecentreofexc@deloitte.co.uk" TargetMode="External"/><Relationship Id="rId4" Type="http://schemas.openxmlformats.org/officeDocument/2006/relationships/hyperlink" Target="http://www.deloitte.com/i2ii" TargetMode="External"/><Relationship Id="rId9"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6" descr="https://deloitteidm2.monigle2.net/ar6855pn63/user_uploaded/zoom/bzi_ris_glb_ho_469_hi-zm.jpg"/>
          <p:cNvPicPr>
            <a:picLocks noChangeAspect="1" noChangeArrowheads="1"/>
          </p:cNvPicPr>
          <p:nvPr/>
        </p:nvPicPr>
        <p:blipFill>
          <a:blip r:embed="rId3" cstate="print"/>
          <a:srcRect/>
          <a:stretch>
            <a:fillRect/>
          </a:stretch>
        </p:blipFill>
        <p:spPr bwMode="auto">
          <a:xfrm>
            <a:off x="4916488" y="2436813"/>
            <a:ext cx="4989512" cy="3741737"/>
          </a:xfrm>
          <a:prstGeom prst="rect">
            <a:avLst/>
          </a:prstGeom>
          <a:noFill/>
          <a:ln w="9525">
            <a:noFill/>
            <a:miter lim="800000"/>
            <a:headEnd/>
            <a:tailEnd/>
          </a:ln>
        </p:spPr>
      </p:pic>
      <p:sp>
        <p:nvSpPr>
          <p:cNvPr id="4099" name="Rectangle 17"/>
          <p:cNvSpPr>
            <a:spLocks noGrp="1"/>
          </p:cNvSpPr>
          <p:nvPr>
            <p:ph type="ctrTitle"/>
          </p:nvPr>
        </p:nvSpPr>
        <p:spPr>
          <a:xfrm>
            <a:off x="381148" y="1893888"/>
            <a:ext cx="7132171" cy="1128712"/>
          </a:xfrm>
        </p:spPr>
        <p:txBody>
          <a:bodyPr/>
          <a:lstStyle/>
          <a:p>
            <a:pPr>
              <a:lnSpc>
                <a:spcPts val="3800"/>
              </a:lnSpc>
            </a:pPr>
            <a:r>
              <a:rPr lang="en-GB" sz="3600" dirty="0" smtClean="0">
                <a:solidFill>
                  <a:srgbClr val="92D400"/>
                </a:solidFill>
              </a:rPr>
              <a:t>Progress on ‘universal life’ and ‘index-linked’ contracts, presentation and </a:t>
            </a:r>
            <a:r>
              <a:rPr lang="en-GB" sz="3600" dirty="0" smtClean="0">
                <a:solidFill>
                  <a:srgbClr val="92D400"/>
                </a:solidFill>
              </a:rPr>
              <a:t>disclosures – moving </a:t>
            </a:r>
            <a:r>
              <a:rPr lang="en-GB" sz="3600" dirty="0" smtClean="0">
                <a:solidFill>
                  <a:srgbClr val="92D400"/>
                </a:solidFill>
              </a:rPr>
              <a:t>closer to re-exposure</a:t>
            </a:r>
            <a:br>
              <a:rPr lang="en-GB" sz="3600" dirty="0" smtClean="0">
                <a:solidFill>
                  <a:srgbClr val="92D400"/>
                </a:solidFill>
              </a:rPr>
            </a:br>
            <a:r>
              <a:rPr lang="en-GB" sz="3600" dirty="0" smtClean="0"/>
              <a:t>IFRS </a:t>
            </a:r>
            <a:r>
              <a:rPr lang="en-GB" sz="3600" dirty="0"/>
              <a:t>4 Phase II Update</a:t>
            </a:r>
            <a:endParaRPr lang="en-GB" sz="2600" dirty="0">
              <a:solidFill>
                <a:schemeClr val="accent2"/>
              </a:solidFill>
            </a:endParaRPr>
          </a:p>
        </p:txBody>
      </p:sp>
      <p:sp>
        <p:nvSpPr>
          <p:cNvPr id="4100" name="Rectangle 18"/>
          <p:cNvSpPr>
            <a:spLocks noGrp="1"/>
          </p:cNvSpPr>
          <p:nvPr>
            <p:ph type="subTitle" idx="1"/>
          </p:nvPr>
        </p:nvSpPr>
        <p:spPr>
          <a:xfrm>
            <a:off x="423863" y="4665495"/>
            <a:ext cx="5133975" cy="303212"/>
          </a:xfrm>
        </p:spPr>
        <p:txBody>
          <a:bodyPr/>
          <a:lstStyle/>
          <a:p>
            <a:pPr marL="0" indent="0"/>
            <a:r>
              <a:rPr lang="en-GB" dirty="0"/>
              <a:t>IASB and FASB joint meetings –</a:t>
            </a:r>
            <a:r>
              <a:rPr lang="en-GB" dirty="0" smtClean="0"/>
              <a:t> November 2012</a:t>
            </a:r>
            <a:endParaRPr lang="en-GB" dirty="0"/>
          </a:p>
          <a:p>
            <a:pPr marL="0" indent="0"/>
            <a:r>
              <a:rPr lang="en-GB" b="0" dirty="0" smtClean="0"/>
              <a:t>Francesco Nagari</a:t>
            </a:r>
          </a:p>
          <a:p>
            <a:pPr marL="0" indent="0"/>
            <a:r>
              <a:rPr lang="en-GB" b="0" dirty="0" smtClean="0"/>
              <a:t>Deloitte Global IFRS Insurance Lead Partner</a:t>
            </a:r>
          </a:p>
          <a:p>
            <a:pPr marL="0" indent="0"/>
            <a:r>
              <a:rPr lang="en-GB" b="0" dirty="0" smtClean="0"/>
              <a:t>5 December 2012</a:t>
            </a:r>
            <a:endParaRPr lang="en-GB" b="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a:t>Disclosures on </a:t>
            </a:r>
            <a:r>
              <a:rPr lang="en-GB" sz="2400" dirty="0" smtClean="0"/>
              <a:t>Contracts </a:t>
            </a:r>
            <a:r>
              <a:rPr lang="en-GB" sz="2400" dirty="0"/>
              <a:t>under the “Mirroring Approach”– paper 3C – </a:t>
            </a:r>
            <a:r>
              <a:rPr lang="en-GB" sz="2400" dirty="0">
                <a:solidFill>
                  <a:srgbClr val="002776"/>
                </a:solidFill>
                <a:latin typeface="Arial"/>
              </a:rPr>
              <a:t>IASB </a:t>
            </a:r>
            <a:r>
              <a:rPr lang="en-GB" sz="2400" dirty="0" smtClean="0">
                <a:solidFill>
                  <a:srgbClr val="002776"/>
                </a:solidFill>
                <a:latin typeface="Arial"/>
              </a:rPr>
              <a:t>only </a:t>
            </a:r>
            <a:r>
              <a:rPr lang="en-GB" sz="2400" dirty="0" smtClean="0"/>
              <a:t>(cont.)</a:t>
            </a:r>
            <a:endParaRPr lang="en-GB" sz="2400" dirty="0"/>
          </a:p>
        </p:txBody>
      </p:sp>
      <p:sp>
        <p:nvSpPr>
          <p:cNvPr id="14339" name="Rectangle 3"/>
          <p:cNvSpPr>
            <a:spLocks noGrp="1"/>
          </p:cNvSpPr>
          <p:nvPr>
            <p:ph idx="1"/>
          </p:nvPr>
        </p:nvSpPr>
        <p:spPr>
          <a:xfrm>
            <a:off x="463238" y="1324539"/>
            <a:ext cx="8837925" cy="3153799"/>
          </a:xfrm>
        </p:spPr>
        <p:txBody>
          <a:bodyPr/>
          <a:lstStyle/>
          <a:p>
            <a:pPr marL="0" lvl="0" indent="0"/>
            <a:r>
              <a:rPr lang="en-GB" dirty="0" smtClean="0"/>
              <a:t>After the explanations provided on the purpose and use of the additional disclosures proposed, </a:t>
            </a:r>
            <a:r>
              <a:rPr lang="en-GB" dirty="0"/>
              <a:t>the Staff asked the Board to vote on its </a:t>
            </a:r>
            <a:r>
              <a:rPr lang="en-GB" dirty="0" smtClean="0"/>
              <a:t>recommendations</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9</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(December 2012)</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2155221374"/>
              </p:ext>
            </p:extLst>
          </p:nvPr>
        </p:nvGraphicFramePr>
        <p:xfrm>
          <a:off x="414338" y="2211455"/>
          <a:ext cx="8886825" cy="736600"/>
        </p:xfrm>
        <a:graphic>
          <a:graphicData uri="http://schemas.openxmlformats.org/drawingml/2006/table">
            <a:tbl>
              <a:tblPr firstRow="1" bandRow="1">
                <a:tableStyleId>{5C22544A-7EE6-4342-B048-85BDC9FD1C3A}</a:tableStyleId>
              </a:tblPr>
              <a:tblGrid>
                <a:gridCol w="6449514"/>
                <a:gridCol w="2437311"/>
              </a:tblGrid>
              <a:tr h="0">
                <a:tc>
                  <a:txBody>
                    <a:bodyPr/>
                    <a:lstStyle/>
                    <a:p>
                      <a:r>
                        <a:rPr lang="en-GB" dirty="0" smtClean="0"/>
                        <a:t>Decision</a:t>
                      </a:r>
                      <a:endParaRPr lang="en-GB" dirty="0"/>
                    </a:p>
                  </a:txBody>
                  <a:tcPr/>
                </a:tc>
                <a:tc>
                  <a:txBody>
                    <a:bodyPr/>
                    <a:lstStyle/>
                    <a:p>
                      <a:r>
                        <a:rPr lang="en-GB" dirty="0" smtClean="0"/>
                        <a:t>IASB Vote</a:t>
                      </a:r>
                      <a:endParaRPr lang="en-GB" dirty="0"/>
                    </a:p>
                  </a:txBody>
                  <a:tcPr/>
                </a:tc>
              </a:tr>
              <a:tr h="370840">
                <a:tc>
                  <a:txBody>
                    <a:bodyPr/>
                    <a:lstStyle/>
                    <a:p>
                      <a:r>
                        <a:rPr lang="en-GB" dirty="0" smtClean="0"/>
                        <a:t>Approve Staff</a:t>
                      </a:r>
                      <a:r>
                        <a:rPr lang="en-GB" baseline="0" dirty="0" smtClean="0"/>
                        <a:t> recommendation</a:t>
                      </a:r>
                      <a:endParaRPr lang="en-GB" dirty="0"/>
                    </a:p>
                  </a:txBody>
                  <a:tcPr/>
                </a:tc>
                <a:tc>
                  <a:txBody>
                    <a:bodyPr/>
                    <a:lstStyle/>
                    <a:p>
                      <a:r>
                        <a:rPr lang="en-GB" dirty="0" smtClean="0"/>
                        <a:t>Unanimous</a:t>
                      </a:r>
                      <a:endParaRPr lang="en-GB" dirty="0"/>
                    </a:p>
                  </a:txBody>
                  <a:tcPr/>
                </a:tc>
              </a:tr>
            </a:tbl>
          </a:graphicData>
        </a:graphic>
      </p:graphicFrame>
    </p:spTree>
    <p:extLst>
      <p:ext uri="{BB962C8B-B14F-4D97-AF65-F5344CB8AC3E}">
        <p14:creationId xmlns:p14="http://schemas.microsoft.com/office/powerpoint/2010/main" val="3872317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a:t>Earned Premiums and reconciliation of </a:t>
            </a:r>
            <a:r>
              <a:rPr lang="en-GB" sz="2400" dirty="0" smtClean="0"/>
              <a:t>balances </a:t>
            </a:r>
            <a:r>
              <a:rPr lang="en-GB" sz="2400" dirty="0"/>
              <a:t>– paper 3C </a:t>
            </a:r>
            <a:r>
              <a:rPr lang="en-GB" sz="2400" dirty="0" smtClean="0"/>
              <a:t>– IASB only</a:t>
            </a:r>
            <a:r>
              <a:rPr lang="en-GB" sz="2400" dirty="0"/>
              <a:t/>
            </a:r>
            <a:br>
              <a:rPr lang="en-GB" sz="2400" dirty="0"/>
            </a:br>
            <a:endParaRPr lang="en-GB" sz="2400" dirty="0"/>
          </a:p>
        </p:txBody>
      </p:sp>
      <p:sp>
        <p:nvSpPr>
          <p:cNvPr id="14339" name="Rectangle 3"/>
          <p:cNvSpPr>
            <a:spLocks noGrp="1"/>
          </p:cNvSpPr>
          <p:nvPr>
            <p:ph idx="1"/>
          </p:nvPr>
        </p:nvSpPr>
        <p:spPr>
          <a:xfrm>
            <a:off x="408646" y="1433723"/>
            <a:ext cx="9123363" cy="4929823"/>
          </a:xfrm>
        </p:spPr>
        <p:txBody>
          <a:bodyPr/>
          <a:lstStyle/>
          <a:p>
            <a:pPr marL="304800" lvl="1" indent="-303213">
              <a:spcAft>
                <a:spcPct val="25000"/>
              </a:spcAft>
              <a:buNone/>
              <a:defRPr/>
            </a:pPr>
            <a:r>
              <a:rPr lang="en-GB" sz="1800" b="1" dirty="0" smtClean="0">
                <a:solidFill>
                  <a:srgbClr val="3C8A2E"/>
                </a:solidFill>
              </a:rPr>
              <a:t>Staff Recommendation</a:t>
            </a:r>
          </a:p>
          <a:p>
            <a:pPr marL="344487" lvl="1" indent="-342900">
              <a:spcAft>
                <a:spcPts val="600"/>
              </a:spcAft>
              <a:buAutoNum type="alphaLcParenBoth"/>
              <a:defRPr/>
            </a:pPr>
            <a:r>
              <a:rPr lang="en-GB" dirty="0" smtClean="0"/>
              <a:t>How </a:t>
            </a:r>
            <a:r>
              <a:rPr lang="en-GB" dirty="0"/>
              <a:t>to modify the disclosure requirements relating to reconciliation of contract </a:t>
            </a:r>
            <a:r>
              <a:rPr lang="en-GB" dirty="0" smtClean="0"/>
              <a:t>balances?</a:t>
            </a:r>
          </a:p>
          <a:p>
            <a:pPr marL="344487" lvl="1" indent="-342900">
              <a:spcAft>
                <a:spcPts val="600"/>
              </a:spcAft>
              <a:buAutoNum type="alphaLcParenBoth"/>
              <a:defRPr/>
            </a:pPr>
            <a:r>
              <a:rPr lang="en-GB" dirty="0" smtClean="0"/>
              <a:t>Are </a:t>
            </a:r>
            <a:r>
              <a:rPr lang="en-GB" dirty="0"/>
              <a:t>any additional disclosures </a:t>
            </a:r>
            <a:r>
              <a:rPr lang="en-GB" dirty="0" smtClean="0"/>
              <a:t>needed?</a:t>
            </a:r>
            <a:endParaRPr lang="en-GB" dirty="0"/>
          </a:p>
          <a:p>
            <a:pPr marL="287337" lvl="1" indent="-285750">
              <a:spcAft>
                <a:spcPts val="600"/>
              </a:spcAft>
              <a:defRPr/>
            </a:pPr>
            <a:r>
              <a:rPr lang="en-GB" sz="1800" dirty="0" smtClean="0"/>
              <a:t>Insurers already disclose </a:t>
            </a:r>
            <a:r>
              <a:rPr lang="en-GB" sz="1800" dirty="0"/>
              <a:t>a reconciliation from the opening to the closing balance of the aggregate carrying amount of </a:t>
            </a:r>
            <a:r>
              <a:rPr lang="en-GB" sz="1800" dirty="0" smtClean="0"/>
              <a:t>insurance contracts</a:t>
            </a:r>
          </a:p>
          <a:p>
            <a:pPr marL="287337" lvl="1" indent="-285750">
              <a:spcAft>
                <a:spcPts val="1200"/>
              </a:spcAft>
              <a:defRPr/>
            </a:pPr>
            <a:r>
              <a:rPr lang="en-GB" dirty="0" smtClean="0"/>
              <a:t>Using the </a:t>
            </a:r>
            <a:r>
              <a:rPr lang="en-GB" dirty="0"/>
              <a:t>earned premium presentation </a:t>
            </a:r>
            <a:r>
              <a:rPr lang="en-GB" dirty="0" smtClean="0"/>
              <a:t>means </a:t>
            </a:r>
            <a:r>
              <a:rPr lang="en-GB" dirty="0"/>
              <a:t>that the amounts presented in the income statement for contracts accounted for using the BBA and those accounted for using the PAA would be the </a:t>
            </a:r>
            <a:r>
              <a:rPr lang="en-GB" dirty="0" smtClean="0"/>
              <a:t>same</a:t>
            </a:r>
          </a:p>
          <a:p>
            <a:pPr marL="287337" lvl="1" indent="-285750">
              <a:spcAft>
                <a:spcPts val="1200"/>
              </a:spcAft>
              <a:defRPr/>
            </a:pPr>
            <a:r>
              <a:rPr lang="en-US" dirty="0" smtClean="0"/>
              <a:t>The </a:t>
            </a:r>
            <a:r>
              <a:rPr lang="en-US" dirty="0"/>
              <a:t>same reconciliation requirements </a:t>
            </a:r>
            <a:r>
              <a:rPr lang="en-US" dirty="0" smtClean="0"/>
              <a:t>would </a:t>
            </a:r>
            <a:r>
              <a:rPr lang="en-US" dirty="0"/>
              <a:t>be useful to explain the amounts for contracts that apply either the BBA or the </a:t>
            </a:r>
            <a:r>
              <a:rPr lang="en-US" dirty="0" smtClean="0"/>
              <a:t>PAA.</a:t>
            </a:r>
            <a:endParaRPr lang="en-US" dirty="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10</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a:t>(December 2012</a:t>
            </a:r>
            <a:r>
              <a:rPr lang="en-GB" dirty="0" smtClean="0"/>
              <a:t>)</a:t>
            </a:r>
            <a:endParaRPr lang="en-US" dirty="0" smtClean="0"/>
          </a:p>
        </p:txBody>
      </p:sp>
    </p:spTree>
    <p:extLst>
      <p:ext uri="{BB962C8B-B14F-4D97-AF65-F5344CB8AC3E}">
        <p14:creationId xmlns:p14="http://schemas.microsoft.com/office/powerpoint/2010/main" val="3640482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a:t>Earned Premiums and reconciliation of </a:t>
            </a:r>
            <a:r>
              <a:rPr lang="en-GB" sz="2400" dirty="0" smtClean="0"/>
              <a:t>balances </a:t>
            </a:r>
            <a:r>
              <a:rPr lang="en-GB" sz="2400" dirty="0"/>
              <a:t>– paper </a:t>
            </a:r>
            <a:r>
              <a:rPr lang="en-GB" sz="2400" dirty="0" smtClean="0"/>
              <a:t>3C – IASB only </a:t>
            </a:r>
            <a:r>
              <a:rPr lang="en-GB" sz="2400" dirty="0"/>
              <a:t>(cont.)</a:t>
            </a:r>
            <a:br>
              <a:rPr lang="en-GB" sz="2400" dirty="0"/>
            </a:br>
            <a:endParaRPr lang="en-GB" sz="2400" dirty="0"/>
          </a:p>
        </p:txBody>
      </p:sp>
      <p:sp>
        <p:nvSpPr>
          <p:cNvPr id="14339" name="Rectangle 3"/>
          <p:cNvSpPr>
            <a:spLocks noGrp="1"/>
          </p:cNvSpPr>
          <p:nvPr>
            <p:ph idx="1"/>
          </p:nvPr>
        </p:nvSpPr>
        <p:spPr>
          <a:xfrm>
            <a:off x="410764" y="1444080"/>
            <a:ext cx="8924303" cy="4328928"/>
          </a:xfrm>
        </p:spPr>
        <p:txBody>
          <a:bodyPr/>
          <a:lstStyle/>
          <a:p>
            <a:pPr marL="304800" lvl="1" indent="-303213">
              <a:spcAft>
                <a:spcPct val="25000"/>
              </a:spcAft>
              <a:buNone/>
              <a:defRPr/>
            </a:pPr>
            <a:r>
              <a:rPr lang="en-GB" sz="1800" b="1" dirty="0" smtClean="0">
                <a:solidFill>
                  <a:srgbClr val="3C8A2E"/>
                </a:solidFill>
              </a:rPr>
              <a:t>Discussion  </a:t>
            </a:r>
          </a:p>
          <a:p>
            <a:pPr lvl="1">
              <a:defRPr/>
            </a:pPr>
            <a:r>
              <a:rPr lang="en-GB" dirty="0"/>
              <a:t>Some Board members shared their concerns that the proposed disclosure requirements might become very cumbersome and detailed. </a:t>
            </a:r>
          </a:p>
          <a:p>
            <a:pPr lvl="1">
              <a:defRPr/>
            </a:pPr>
            <a:r>
              <a:rPr lang="en-GB" dirty="0"/>
              <a:t>Other Board members questioned the applicability and feasibility of the proposed disclosure requirements to different jurisdictions.</a:t>
            </a:r>
          </a:p>
          <a:p>
            <a:pPr lvl="1">
              <a:defRPr/>
            </a:pPr>
            <a:r>
              <a:rPr lang="en-GB" dirty="0"/>
              <a:t>The Staff responded </a:t>
            </a:r>
            <a:r>
              <a:rPr lang="en-GB" dirty="0" smtClean="0"/>
              <a:t>that</a:t>
            </a:r>
          </a:p>
          <a:p>
            <a:pPr marL="693737" lvl="1" indent="-342900">
              <a:buFont typeface="+mj-lt"/>
              <a:buAutoNum type="alphaLcParenR"/>
              <a:defRPr/>
            </a:pPr>
            <a:r>
              <a:rPr lang="en-GB" dirty="0" smtClean="0"/>
              <a:t>disclosures </a:t>
            </a:r>
            <a:r>
              <a:rPr lang="en-GB" dirty="0"/>
              <a:t>proposed under the 2010 ED </a:t>
            </a:r>
            <a:r>
              <a:rPr lang="en-GB" dirty="0" smtClean="0"/>
              <a:t>had been welcomed </a:t>
            </a:r>
            <a:r>
              <a:rPr lang="en-GB" dirty="0"/>
              <a:t>by </a:t>
            </a:r>
            <a:r>
              <a:rPr lang="en-GB" dirty="0" smtClean="0"/>
              <a:t>various </a:t>
            </a:r>
            <a:r>
              <a:rPr lang="en-GB" dirty="0"/>
              <a:t>interest groups </a:t>
            </a:r>
            <a:r>
              <a:rPr lang="en-GB" dirty="0" smtClean="0"/>
              <a:t>and</a:t>
            </a:r>
          </a:p>
          <a:p>
            <a:pPr marL="693737" lvl="1" indent="-342900">
              <a:buFont typeface="+mj-lt"/>
              <a:buAutoNum type="alphaLcParenR"/>
              <a:defRPr/>
            </a:pPr>
            <a:r>
              <a:rPr lang="en-GB" dirty="0" smtClean="0"/>
              <a:t>the </a:t>
            </a:r>
            <a:r>
              <a:rPr lang="en-GB" dirty="0"/>
              <a:t>main </a:t>
            </a:r>
            <a:r>
              <a:rPr lang="en-GB" dirty="0" smtClean="0"/>
              <a:t>change in the </a:t>
            </a:r>
            <a:r>
              <a:rPr lang="en-GB" dirty="0"/>
              <a:t>new </a:t>
            </a:r>
            <a:r>
              <a:rPr lang="en-GB" dirty="0" smtClean="0"/>
              <a:t>proposals was to have the same </a:t>
            </a:r>
            <a:r>
              <a:rPr lang="en-GB" dirty="0"/>
              <a:t>requirements for contracts accounted for under the BBA </a:t>
            </a:r>
            <a:r>
              <a:rPr lang="en-GB" dirty="0" smtClean="0"/>
              <a:t>and PAA</a:t>
            </a:r>
            <a:endParaRPr lang="en-GB" dirty="0"/>
          </a:p>
          <a:p>
            <a:pPr lvl="1">
              <a:defRPr/>
            </a:pPr>
            <a:r>
              <a:rPr lang="en-GB" dirty="0" smtClean="0"/>
              <a:t>Many </a:t>
            </a:r>
            <a:r>
              <a:rPr lang="en-GB" dirty="0"/>
              <a:t>Board members </a:t>
            </a:r>
            <a:r>
              <a:rPr lang="en-GB" dirty="0" smtClean="0"/>
              <a:t>noted </a:t>
            </a:r>
            <a:r>
              <a:rPr lang="en-GB" dirty="0"/>
              <a:t>the </a:t>
            </a:r>
            <a:r>
              <a:rPr lang="en-GB" dirty="0" smtClean="0"/>
              <a:t>Staff </a:t>
            </a:r>
            <a:r>
              <a:rPr lang="en-GB" dirty="0"/>
              <a:t>proposals </a:t>
            </a:r>
            <a:r>
              <a:rPr lang="en-GB" dirty="0" smtClean="0"/>
              <a:t>would </a:t>
            </a:r>
            <a:r>
              <a:rPr lang="en-GB" dirty="0"/>
              <a:t>add to the quality of information provided in the financial statements and to the comparability between insurance </a:t>
            </a:r>
            <a:r>
              <a:rPr lang="en-GB" dirty="0" smtClean="0"/>
              <a:t>entities</a:t>
            </a:r>
            <a:endParaRPr lang="en-GB" sz="1800" dirty="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11</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a:t>
            </a:r>
            <a:r>
              <a:rPr lang="en-GB" dirty="0"/>
              <a:t>(December 2012</a:t>
            </a:r>
            <a:r>
              <a:rPr lang="en-GB" dirty="0" smtClean="0"/>
              <a:t>)</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176563653"/>
              </p:ext>
            </p:extLst>
          </p:nvPr>
        </p:nvGraphicFramePr>
        <p:xfrm>
          <a:off x="400691" y="5544674"/>
          <a:ext cx="8886824" cy="731520"/>
        </p:xfrm>
        <a:graphic>
          <a:graphicData uri="http://schemas.openxmlformats.org/drawingml/2006/table">
            <a:tbl>
              <a:tblPr firstRow="1" bandRow="1">
                <a:tableStyleId>{5C22544A-7EE6-4342-B048-85BDC9FD1C3A}</a:tableStyleId>
              </a:tblPr>
              <a:tblGrid>
                <a:gridCol w="6174532"/>
                <a:gridCol w="2712292"/>
              </a:tblGrid>
              <a:tr h="363713">
                <a:tc>
                  <a:txBody>
                    <a:bodyPr/>
                    <a:lstStyle/>
                    <a:p>
                      <a:r>
                        <a:rPr lang="en-GB" dirty="0" smtClean="0"/>
                        <a:t>Decision</a:t>
                      </a:r>
                      <a:endParaRPr lang="en-GB" dirty="0"/>
                    </a:p>
                  </a:txBody>
                  <a:tcPr/>
                </a:tc>
                <a:tc>
                  <a:txBody>
                    <a:bodyPr/>
                    <a:lstStyle/>
                    <a:p>
                      <a:r>
                        <a:rPr lang="en-GB" dirty="0" smtClean="0"/>
                        <a:t>IASB Vote</a:t>
                      </a:r>
                      <a:endParaRPr lang="en-GB" dirty="0"/>
                    </a:p>
                  </a:txBody>
                  <a:tcPr/>
                </a:tc>
              </a:tr>
              <a:tr h="363713">
                <a:tc>
                  <a:txBody>
                    <a:bodyPr/>
                    <a:lstStyle/>
                    <a:p>
                      <a:r>
                        <a:rPr lang="en-GB" dirty="0" smtClean="0"/>
                        <a:t>Approve Staff</a:t>
                      </a:r>
                      <a:r>
                        <a:rPr lang="en-GB" baseline="0" dirty="0" smtClean="0"/>
                        <a:t> recommendation</a:t>
                      </a:r>
                      <a:endParaRPr lang="en-GB" dirty="0"/>
                    </a:p>
                  </a:txBody>
                  <a:tcPr/>
                </a:tc>
                <a:tc>
                  <a:txBody>
                    <a:bodyPr/>
                    <a:lstStyle/>
                    <a:p>
                      <a:r>
                        <a:rPr lang="en-GB" dirty="0" smtClean="0"/>
                        <a:t>Unanimous</a:t>
                      </a:r>
                      <a:endParaRPr lang="en-GB" dirty="0"/>
                    </a:p>
                  </a:txBody>
                  <a:tcPr/>
                </a:tc>
              </a:tr>
            </a:tbl>
          </a:graphicData>
        </a:graphic>
      </p:graphicFrame>
    </p:spTree>
    <p:extLst>
      <p:ext uri="{BB962C8B-B14F-4D97-AF65-F5344CB8AC3E}">
        <p14:creationId xmlns:p14="http://schemas.microsoft.com/office/powerpoint/2010/main" val="4101074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8858250" cy="746442"/>
          </a:xfrm>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a:t>Inputs to the measure of insurance contract revenue – </a:t>
            </a:r>
            <a:br>
              <a:rPr lang="en-GB" sz="2400" dirty="0"/>
            </a:br>
            <a:r>
              <a:rPr lang="en-GB" sz="2400" dirty="0"/>
              <a:t>paper 3C</a:t>
            </a:r>
          </a:p>
        </p:txBody>
      </p:sp>
      <p:sp>
        <p:nvSpPr>
          <p:cNvPr id="14339" name="Rectangle 3"/>
          <p:cNvSpPr>
            <a:spLocks noGrp="1"/>
          </p:cNvSpPr>
          <p:nvPr>
            <p:ph idx="1"/>
          </p:nvPr>
        </p:nvSpPr>
        <p:spPr>
          <a:xfrm>
            <a:off x="427986" y="1124426"/>
            <a:ext cx="8886825" cy="4929823"/>
          </a:xfrm>
        </p:spPr>
        <p:txBody>
          <a:bodyPr/>
          <a:lstStyle/>
          <a:p>
            <a:pPr marL="304800" lvl="1" indent="-303213">
              <a:spcAft>
                <a:spcPct val="25000"/>
              </a:spcAft>
              <a:buNone/>
              <a:defRPr/>
            </a:pPr>
            <a:endParaRPr lang="en-GB" dirty="0" smtClean="0">
              <a:solidFill>
                <a:srgbClr val="3C8A2E"/>
              </a:solidFill>
            </a:endParaRPr>
          </a:p>
          <a:p>
            <a:pPr marL="304800" lvl="1" indent="-303213">
              <a:spcAft>
                <a:spcPct val="25000"/>
              </a:spcAft>
              <a:buNone/>
              <a:defRPr/>
            </a:pPr>
            <a:r>
              <a:rPr lang="en-GB" b="1" dirty="0" smtClean="0">
                <a:solidFill>
                  <a:srgbClr val="3C8A2E"/>
                </a:solidFill>
              </a:rPr>
              <a:t>Staff </a:t>
            </a:r>
            <a:r>
              <a:rPr lang="en-GB" b="1" dirty="0">
                <a:solidFill>
                  <a:srgbClr val="3C8A2E"/>
                </a:solidFill>
              </a:rPr>
              <a:t>recommendation</a:t>
            </a:r>
            <a:endParaRPr lang="en-GB" b="1" dirty="0" smtClean="0">
              <a:solidFill>
                <a:srgbClr val="3C8A2E"/>
              </a:solidFill>
            </a:endParaRPr>
          </a:p>
          <a:p>
            <a:pPr marL="287337" lvl="1" indent="-285750">
              <a:spcAft>
                <a:spcPts val="1200"/>
              </a:spcAft>
              <a:defRPr/>
            </a:pPr>
            <a:r>
              <a:rPr lang="en-GB" dirty="0" smtClean="0"/>
              <a:t>An insurer should disaggregate </a:t>
            </a:r>
            <a:r>
              <a:rPr lang="en-GB" dirty="0"/>
              <a:t>in a note to the financial statements the insurance contract revenue into the inputs </a:t>
            </a:r>
            <a:r>
              <a:rPr lang="en-GB" dirty="0" smtClean="0"/>
              <a:t>considered for the </a:t>
            </a:r>
            <a:r>
              <a:rPr lang="en-GB" dirty="0"/>
              <a:t>determination of this revenue in the period, </a:t>
            </a:r>
            <a:r>
              <a:rPr lang="en-GB" dirty="0" smtClean="0"/>
              <a:t>i.e.</a:t>
            </a:r>
          </a:p>
          <a:p>
            <a:pPr marL="457200" lvl="0" indent="-457200">
              <a:buFont typeface="+mj-lt"/>
              <a:buAutoNum type="alphaLcParenR"/>
            </a:pPr>
            <a:r>
              <a:rPr lang="en-GB" dirty="0"/>
              <a:t>the probability-weighted claims, benefits and expenses expected to be incurred in the period;</a:t>
            </a:r>
          </a:p>
          <a:p>
            <a:pPr marL="457200" lvl="0" indent="-457200">
              <a:buFont typeface="+mj-lt"/>
              <a:buAutoNum type="alphaLcParenR"/>
            </a:pPr>
            <a:r>
              <a:rPr lang="en-GB" dirty="0"/>
              <a:t>t</a:t>
            </a:r>
            <a:r>
              <a:rPr lang="en-GB" dirty="0" smtClean="0"/>
              <a:t>he allocation </a:t>
            </a:r>
            <a:r>
              <a:rPr lang="en-GB" dirty="0"/>
              <a:t>of expected acquisition costs</a:t>
            </a:r>
          </a:p>
          <a:p>
            <a:pPr marL="457200" lvl="0" indent="-457200">
              <a:buFont typeface="+mj-lt"/>
              <a:buAutoNum type="alphaLcParenR"/>
            </a:pPr>
            <a:r>
              <a:rPr lang="en-GB" dirty="0"/>
              <a:t>the risk </a:t>
            </a:r>
            <a:r>
              <a:rPr lang="en-GB" dirty="0" smtClean="0"/>
              <a:t>adjustment changes relating </a:t>
            </a:r>
            <a:r>
              <a:rPr lang="en-GB" dirty="0"/>
              <a:t>to that period’s </a:t>
            </a:r>
            <a:r>
              <a:rPr lang="en-GB" dirty="0" smtClean="0"/>
              <a:t>coverage, and </a:t>
            </a:r>
            <a:endParaRPr lang="en-GB" dirty="0"/>
          </a:p>
          <a:p>
            <a:pPr marL="457200" lvl="0" indent="-457200">
              <a:spcAft>
                <a:spcPts val="1200"/>
              </a:spcAft>
              <a:buFont typeface="+mj-lt"/>
              <a:buAutoNum type="alphaLcParenR"/>
            </a:pPr>
            <a:r>
              <a:rPr lang="en-GB" dirty="0"/>
              <a:t>the </a:t>
            </a:r>
            <a:r>
              <a:rPr lang="en-GB" dirty="0" smtClean="0"/>
              <a:t>residual margin </a:t>
            </a:r>
            <a:r>
              <a:rPr lang="en-GB" dirty="0"/>
              <a:t>allocated to that period.</a:t>
            </a:r>
          </a:p>
          <a:p>
            <a:pPr marL="287337" lvl="1" indent="-285750">
              <a:spcAft>
                <a:spcPct val="25000"/>
              </a:spcAft>
              <a:defRPr/>
            </a:pPr>
            <a:r>
              <a:rPr lang="en-GB" dirty="0" smtClean="0"/>
              <a:t>The </a:t>
            </a:r>
            <a:r>
              <a:rPr lang="en-GB" dirty="0"/>
              <a:t>Staff acknowledged </a:t>
            </a:r>
            <a:r>
              <a:rPr lang="en-GB" dirty="0" smtClean="0"/>
              <a:t>that </a:t>
            </a:r>
            <a:r>
              <a:rPr lang="en-GB" dirty="0"/>
              <a:t>such disaggregation would only be feasible for contacts accounted for under the BBA because this information would not be obtainable for contracts accounted for under the PAA.</a:t>
            </a:r>
          </a:p>
          <a:p>
            <a:pPr marL="1587" lvl="1" indent="0">
              <a:spcAft>
                <a:spcPct val="25000"/>
              </a:spcAft>
              <a:buNone/>
              <a:defRPr/>
            </a:pPr>
            <a:endParaRPr lang="en-GB" dirty="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solidFill>
                  <a:srgbClr val="002776"/>
                </a:solidFill>
              </a:rPr>
              <a:pPr/>
              <a:t>12</a:t>
            </a:fld>
            <a:endParaRPr lang="en-GB" dirty="0" smtClean="0">
              <a:solidFill>
                <a:srgbClr val="002776"/>
              </a:solidFill>
            </a:endParaRPr>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solidFill>
                  <a:srgbClr val="002776"/>
                </a:solidFill>
              </a:rPr>
              <a:t>IFRS 4 Phase II – Webcast (</a:t>
            </a:r>
            <a:r>
              <a:rPr lang="en-GB" dirty="0"/>
              <a:t>December </a:t>
            </a:r>
            <a:r>
              <a:rPr lang="en-GB" dirty="0" smtClean="0">
                <a:solidFill>
                  <a:srgbClr val="002776"/>
                </a:solidFill>
              </a:rPr>
              <a:t>2012)</a:t>
            </a:r>
            <a:endParaRPr lang="en-US" dirty="0" smtClean="0">
              <a:solidFill>
                <a:srgbClr val="002776"/>
              </a:solidFill>
            </a:endParaRPr>
          </a:p>
        </p:txBody>
      </p:sp>
    </p:spTree>
    <p:extLst>
      <p:ext uri="{BB962C8B-B14F-4D97-AF65-F5344CB8AC3E}">
        <p14:creationId xmlns:p14="http://schemas.microsoft.com/office/powerpoint/2010/main" val="27150299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a:t>Inputs to the measure of insurance contract revenue – </a:t>
            </a:r>
            <a:br>
              <a:rPr lang="en-GB" sz="2400" dirty="0"/>
            </a:br>
            <a:r>
              <a:rPr lang="en-GB" sz="2400" dirty="0"/>
              <a:t>paper 3C (cont.)</a:t>
            </a:r>
          </a:p>
        </p:txBody>
      </p:sp>
      <p:sp>
        <p:nvSpPr>
          <p:cNvPr id="14339" name="Rectangle 3"/>
          <p:cNvSpPr>
            <a:spLocks noGrp="1"/>
          </p:cNvSpPr>
          <p:nvPr>
            <p:ph idx="1"/>
          </p:nvPr>
        </p:nvSpPr>
        <p:spPr>
          <a:xfrm>
            <a:off x="427986" y="1455214"/>
            <a:ext cx="8914121" cy="4099428"/>
          </a:xfrm>
        </p:spPr>
        <p:txBody>
          <a:bodyPr/>
          <a:lstStyle/>
          <a:p>
            <a:pPr marL="1587" lvl="1" indent="0">
              <a:spcAft>
                <a:spcPct val="25000"/>
              </a:spcAft>
              <a:buNone/>
              <a:defRPr/>
            </a:pPr>
            <a:r>
              <a:rPr lang="en-GB" b="1" dirty="0" smtClean="0">
                <a:solidFill>
                  <a:srgbClr val="3C8A2E"/>
                </a:solidFill>
              </a:rPr>
              <a:t>Discussion</a:t>
            </a:r>
            <a:endParaRPr lang="en-GB" b="1" dirty="0">
              <a:solidFill>
                <a:srgbClr val="3C8A2E"/>
              </a:solidFill>
            </a:endParaRPr>
          </a:p>
          <a:p>
            <a:pPr lvl="1">
              <a:defRPr/>
            </a:pPr>
            <a:r>
              <a:rPr lang="en-GB" dirty="0"/>
              <a:t>One Board member expressed his strong disagreement with this proposal because it was too </a:t>
            </a:r>
            <a:r>
              <a:rPr lang="en-GB" dirty="0" smtClean="0"/>
              <a:t>detailed. Another </a:t>
            </a:r>
            <a:r>
              <a:rPr lang="en-GB" dirty="0"/>
              <a:t>Board member agreed with this view and suggested that these disclosures may be excessive and thus of no benefit to users.</a:t>
            </a:r>
          </a:p>
          <a:p>
            <a:pPr lvl="1">
              <a:defRPr/>
            </a:pPr>
            <a:r>
              <a:rPr lang="en-GB" dirty="0"/>
              <a:t>The majority of the Board members however insisted that revenue is the most critical figure users are looking for and so supported the Staff proposal.</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solidFill>
                  <a:srgbClr val="002776"/>
                </a:solidFill>
              </a:rPr>
              <a:pPr/>
              <a:t>13</a:t>
            </a:fld>
            <a:endParaRPr lang="en-GB" dirty="0" smtClean="0">
              <a:solidFill>
                <a:srgbClr val="002776"/>
              </a:solidFill>
            </a:endParaRPr>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solidFill>
                  <a:srgbClr val="002776"/>
                </a:solidFill>
              </a:rPr>
              <a:t>IFRS 4 Phase II – Webcast (</a:t>
            </a:r>
            <a:r>
              <a:rPr lang="en-GB" dirty="0"/>
              <a:t>December </a:t>
            </a:r>
            <a:r>
              <a:rPr lang="en-GB" dirty="0" smtClean="0">
                <a:solidFill>
                  <a:srgbClr val="002776"/>
                </a:solidFill>
              </a:rPr>
              <a:t>2012)</a:t>
            </a:r>
            <a:endParaRPr lang="en-US" dirty="0" smtClean="0">
              <a:solidFill>
                <a:srgbClr val="002776"/>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346242853"/>
              </p:ext>
            </p:extLst>
          </p:nvPr>
        </p:nvGraphicFramePr>
        <p:xfrm>
          <a:off x="414337" y="3461886"/>
          <a:ext cx="8886825" cy="840279"/>
        </p:xfrm>
        <a:graphic>
          <a:graphicData uri="http://schemas.openxmlformats.org/drawingml/2006/table">
            <a:tbl>
              <a:tblPr firstRow="1" bandRow="1">
                <a:tableStyleId>{5C22544A-7EE6-4342-B048-85BDC9FD1C3A}</a:tableStyleId>
              </a:tblPr>
              <a:tblGrid>
                <a:gridCol w="5481496"/>
                <a:gridCol w="3405329"/>
              </a:tblGrid>
              <a:tr h="396516">
                <a:tc>
                  <a:txBody>
                    <a:bodyPr/>
                    <a:lstStyle/>
                    <a:p>
                      <a:r>
                        <a:rPr lang="en-GB" dirty="0" smtClean="0"/>
                        <a:t>Decision</a:t>
                      </a:r>
                    </a:p>
                  </a:txBody>
                  <a:tcPr anchor="ctr"/>
                </a:tc>
                <a:tc>
                  <a:txBody>
                    <a:bodyPr/>
                    <a:lstStyle/>
                    <a:p>
                      <a:r>
                        <a:rPr lang="en-GB" dirty="0" smtClean="0"/>
                        <a:t>IASB vote</a:t>
                      </a:r>
                      <a:endParaRPr lang="en-GB" dirty="0"/>
                    </a:p>
                  </a:txBody>
                  <a:tcPr anchor="ctr"/>
                </a:tc>
              </a:tr>
              <a:tr h="443763">
                <a:tc>
                  <a:txBody>
                    <a:bodyPr/>
                    <a:lstStyle/>
                    <a:p>
                      <a:r>
                        <a:rPr lang="en-GB" dirty="0" smtClean="0"/>
                        <a:t>Approve Staff recommendation</a:t>
                      </a:r>
                      <a:endParaRPr lang="en-GB" dirty="0"/>
                    </a:p>
                  </a:txBody>
                  <a:tcPr anchor="ctr"/>
                </a:tc>
                <a:tc>
                  <a:txBody>
                    <a:bodyPr/>
                    <a:lstStyle/>
                    <a:p>
                      <a:r>
                        <a:rPr lang="en-GB" dirty="0" smtClean="0"/>
                        <a:t>Majority (13 vs. 2)</a:t>
                      </a:r>
                      <a:endParaRPr lang="en-GB" dirty="0"/>
                    </a:p>
                  </a:txBody>
                  <a:tcPr anchor="ctr"/>
                </a:tc>
              </a:tr>
            </a:tbl>
          </a:graphicData>
        </a:graphic>
      </p:graphicFrame>
    </p:spTree>
    <p:extLst>
      <p:ext uri="{BB962C8B-B14F-4D97-AF65-F5344CB8AC3E}">
        <p14:creationId xmlns:p14="http://schemas.microsoft.com/office/powerpoint/2010/main" val="1938585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smtClean="0"/>
              <a:t>Disclosure of premiums written and due </a:t>
            </a:r>
            <a:r>
              <a:rPr lang="en-GB" sz="2400" dirty="0"/>
              <a:t>– paper </a:t>
            </a:r>
            <a:r>
              <a:rPr lang="en-GB" sz="2400" dirty="0" smtClean="0"/>
              <a:t>3C – IASB only</a:t>
            </a:r>
            <a:endParaRPr lang="en-GB" sz="2400" dirty="0"/>
          </a:p>
        </p:txBody>
      </p:sp>
      <p:sp>
        <p:nvSpPr>
          <p:cNvPr id="14339" name="Rectangle 3"/>
          <p:cNvSpPr>
            <a:spLocks noGrp="1"/>
          </p:cNvSpPr>
          <p:nvPr>
            <p:ph idx="1"/>
          </p:nvPr>
        </p:nvSpPr>
        <p:spPr>
          <a:xfrm>
            <a:off x="408646" y="1184971"/>
            <a:ext cx="8892517" cy="2659183"/>
          </a:xfrm>
        </p:spPr>
        <p:txBody>
          <a:bodyPr/>
          <a:lstStyle/>
          <a:p>
            <a:pPr marL="304800" lvl="1" indent="-303213">
              <a:spcAft>
                <a:spcPct val="25000"/>
              </a:spcAft>
              <a:buNone/>
              <a:defRPr/>
            </a:pPr>
            <a:r>
              <a:rPr lang="en-GB" b="1" dirty="0">
                <a:solidFill>
                  <a:srgbClr val="3C8A2E"/>
                </a:solidFill>
              </a:rPr>
              <a:t>Staff recommendation</a:t>
            </a:r>
          </a:p>
          <a:p>
            <a:pPr marL="285750" indent="-285750">
              <a:buFont typeface="Wingdings" pitchFamily="2" charset="2"/>
              <a:buChar char="§"/>
            </a:pPr>
            <a:r>
              <a:rPr lang="en-GB" dirty="0" smtClean="0"/>
              <a:t>For </a:t>
            </a:r>
            <a:r>
              <a:rPr lang="en-GB" dirty="0"/>
              <a:t>contracts accounted for using the </a:t>
            </a:r>
            <a:r>
              <a:rPr lang="en-GB" dirty="0" smtClean="0"/>
              <a:t>BBA, </a:t>
            </a:r>
            <a:r>
              <a:rPr lang="en-GB" dirty="0"/>
              <a:t>insurers should disclose the effect of contracts written in the period on the insurance liability, showing separately the effect </a:t>
            </a:r>
            <a:r>
              <a:rPr lang="en-GB" dirty="0" smtClean="0"/>
              <a:t>on:</a:t>
            </a:r>
          </a:p>
          <a:p>
            <a:pPr marL="457200" indent="-457200">
              <a:buFont typeface="+mj-lt"/>
              <a:buAutoNum type="alphaLcParenR"/>
            </a:pPr>
            <a:r>
              <a:rPr lang="en-GB" dirty="0" smtClean="0"/>
              <a:t>the </a:t>
            </a:r>
            <a:r>
              <a:rPr lang="en-GB" dirty="0"/>
              <a:t>expected present value of future cash outflows, showing separately the amount of acquisition costs</a:t>
            </a:r>
            <a:r>
              <a:rPr lang="en-GB" dirty="0" smtClean="0"/>
              <a:t>;</a:t>
            </a:r>
          </a:p>
          <a:p>
            <a:pPr marL="457200" indent="-457200">
              <a:buFont typeface="+mj-lt"/>
              <a:buAutoNum type="alphaLcParenR"/>
            </a:pPr>
            <a:r>
              <a:rPr lang="en-GB" dirty="0" smtClean="0"/>
              <a:t> the </a:t>
            </a:r>
            <a:r>
              <a:rPr lang="en-GB" dirty="0"/>
              <a:t>expected present value of future cash </a:t>
            </a:r>
            <a:r>
              <a:rPr lang="en-GB" dirty="0" smtClean="0"/>
              <a:t>inflows;</a:t>
            </a:r>
            <a:endParaRPr lang="en-GB" dirty="0"/>
          </a:p>
          <a:p>
            <a:pPr marL="457200" indent="-457200">
              <a:buFont typeface="+mj-lt"/>
              <a:buAutoNum type="alphaLcParenR"/>
            </a:pPr>
            <a:r>
              <a:rPr lang="en-GB" dirty="0" smtClean="0"/>
              <a:t>the </a:t>
            </a:r>
            <a:r>
              <a:rPr lang="en-GB" dirty="0"/>
              <a:t>risk adjustment; </a:t>
            </a:r>
            <a:r>
              <a:rPr lang="en-GB" dirty="0" smtClean="0"/>
              <a:t>and</a:t>
            </a:r>
            <a:endParaRPr lang="en-GB" dirty="0"/>
          </a:p>
          <a:p>
            <a:pPr marL="457200" indent="-457200">
              <a:buFont typeface="+mj-lt"/>
              <a:buAutoNum type="alphaLcParenR"/>
            </a:pPr>
            <a:r>
              <a:rPr lang="en-GB" dirty="0" smtClean="0"/>
              <a:t>the </a:t>
            </a:r>
            <a:r>
              <a:rPr lang="en-GB" dirty="0"/>
              <a:t>residual margin.</a:t>
            </a:r>
          </a:p>
          <a:p>
            <a:pPr marL="1587" lvl="1" indent="0">
              <a:spcAft>
                <a:spcPct val="25000"/>
              </a:spcAft>
              <a:buNone/>
              <a:defRPr/>
            </a:pPr>
            <a:endParaRPr lang="en-GB" dirty="0" smtClean="0"/>
          </a:p>
          <a:p>
            <a:pPr marL="1587" lvl="1" indent="0">
              <a:spcAft>
                <a:spcPct val="25000"/>
              </a:spcAft>
              <a:buNone/>
              <a:defRPr/>
            </a:pPr>
            <a:endParaRPr lang="en-GB" dirty="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solidFill>
                  <a:srgbClr val="002776"/>
                </a:solidFill>
              </a:rPr>
              <a:pPr/>
              <a:t>14</a:t>
            </a:fld>
            <a:endParaRPr lang="en-GB" dirty="0" smtClean="0">
              <a:solidFill>
                <a:srgbClr val="002776"/>
              </a:solidFill>
            </a:endParaRPr>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solidFill>
                  <a:srgbClr val="002776"/>
                </a:solidFill>
              </a:rPr>
              <a:t>IFRS 4 Phase II – Webcast (December 2012)</a:t>
            </a:r>
            <a:endParaRPr lang="en-US" dirty="0" smtClean="0">
              <a:solidFill>
                <a:srgbClr val="002776"/>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336490411"/>
              </p:ext>
            </p:extLst>
          </p:nvPr>
        </p:nvGraphicFramePr>
        <p:xfrm>
          <a:off x="414338" y="4075348"/>
          <a:ext cx="8886825" cy="741680"/>
        </p:xfrm>
        <a:graphic>
          <a:graphicData uri="http://schemas.openxmlformats.org/drawingml/2006/table">
            <a:tbl>
              <a:tblPr firstRow="1" bandRow="1">
                <a:tableStyleId>{5C22544A-7EE6-4342-B048-85BDC9FD1C3A}</a:tableStyleId>
              </a:tblPr>
              <a:tblGrid>
                <a:gridCol w="6174533"/>
                <a:gridCol w="2712292"/>
              </a:tblGrid>
              <a:tr h="370840">
                <a:tc>
                  <a:txBody>
                    <a:bodyPr/>
                    <a:lstStyle/>
                    <a:p>
                      <a:r>
                        <a:rPr lang="en-GB" dirty="0" smtClean="0"/>
                        <a:t>Decision</a:t>
                      </a:r>
                      <a:endParaRPr lang="en-GB" dirty="0"/>
                    </a:p>
                  </a:txBody>
                  <a:tcPr/>
                </a:tc>
                <a:tc>
                  <a:txBody>
                    <a:bodyPr/>
                    <a:lstStyle/>
                    <a:p>
                      <a:r>
                        <a:rPr lang="en-GB" dirty="0" smtClean="0"/>
                        <a:t>IASB Vote</a:t>
                      </a:r>
                      <a:endParaRPr lang="en-GB" dirty="0"/>
                    </a:p>
                  </a:txBody>
                  <a:tcPr/>
                </a:tc>
              </a:tr>
              <a:tr h="370840">
                <a:tc>
                  <a:txBody>
                    <a:bodyPr/>
                    <a:lstStyle/>
                    <a:p>
                      <a:r>
                        <a:rPr lang="en-GB" dirty="0" smtClean="0"/>
                        <a:t>Approve Staff</a:t>
                      </a:r>
                      <a:r>
                        <a:rPr lang="en-GB" baseline="0" dirty="0" smtClean="0"/>
                        <a:t> recommendation</a:t>
                      </a:r>
                      <a:endParaRPr lang="en-GB" dirty="0"/>
                    </a:p>
                  </a:txBody>
                  <a:tcPr/>
                </a:tc>
                <a:tc>
                  <a:txBody>
                    <a:bodyPr/>
                    <a:lstStyle/>
                    <a:p>
                      <a:r>
                        <a:rPr lang="en-GB" dirty="0" smtClean="0"/>
                        <a:t>Unanimous</a:t>
                      </a:r>
                      <a:endParaRPr lang="en-GB" dirty="0"/>
                    </a:p>
                  </a:txBody>
                  <a:tcPr/>
                </a:tc>
              </a:tr>
            </a:tbl>
          </a:graphicData>
        </a:graphic>
      </p:graphicFrame>
    </p:spTree>
    <p:extLst>
      <p:ext uri="{BB962C8B-B14F-4D97-AF65-F5344CB8AC3E}">
        <p14:creationId xmlns:p14="http://schemas.microsoft.com/office/powerpoint/2010/main" val="3984611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noFill/>
          <a:ln w="9525">
            <a:noFill/>
            <a:miter lim="800000"/>
            <a:headEnd/>
            <a:tailEnd/>
          </a:ln>
        </p:spPr>
        <p:txBody>
          <a:bodyPr/>
          <a:lstStyle/>
          <a:p>
            <a:pPr lvl="2">
              <a:lnSpc>
                <a:spcPct val="100000"/>
              </a:lnSpc>
            </a:pPr>
            <a:r>
              <a:rPr lang="en-GB" sz="2400" dirty="0"/>
              <a:t>Disclosure of premiums written and due – paper 3C – IASB </a:t>
            </a:r>
            <a:r>
              <a:rPr lang="en-GB" sz="2400" dirty="0" smtClean="0"/>
              <a:t>only (cont.)</a:t>
            </a:r>
          </a:p>
        </p:txBody>
      </p:sp>
      <p:sp>
        <p:nvSpPr>
          <p:cNvPr id="14339" name="Rectangle 3"/>
          <p:cNvSpPr>
            <a:spLocks noGrp="1"/>
          </p:cNvSpPr>
          <p:nvPr>
            <p:ph idx="1"/>
          </p:nvPr>
        </p:nvSpPr>
        <p:spPr>
          <a:xfrm>
            <a:off x="439738" y="1151518"/>
            <a:ext cx="8861425" cy="5219700"/>
          </a:xfrm>
        </p:spPr>
        <p:txBody>
          <a:bodyPr/>
          <a:lstStyle/>
          <a:p>
            <a:pPr marL="304800" lvl="1" indent="-303213">
              <a:spcAft>
                <a:spcPct val="25000"/>
              </a:spcAft>
              <a:buNone/>
              <a:defRPr/>
            </a:pPr>
            <a:r>
              <a:rPr lang="en-GB" b="1" dirty="0">
                <a:solidFill>
                  <a:srgbClr val="3C8A2E"/>
                </a:solidFill>
              </a:rPr>
              <a:t>Staff Recommendation</a:t>
            </a:r>
          </a:p>
          <a:p>
            <a:pPr lvl="1">
              <a:spcAft>
                <a:spcPts val="1200"/>
              </a:spcAft>
            </a:pPr>
            <a:r>
              <a:rPr lang="en-US" dirty="0" smtClean="0"/>
              <a:t>On premiums due the Staff recommended that the IASB does not require additional disclosures about premiums receipts or a reconciliation from earned premium to premiums due or received</a:t>
            </a:r>
          </a:p>
          <a:p>
            <a:pPr lvl="1">
              <a:spcAft>
                <a:spcPts val="1200"/>
              </a:spcAft>
            </a:pPr>
            <a:r>
              <a:rPr lang="en-US" dirty="0" smtClean="0"/>
              <a:t>This information is already provided by the requirement to disclose the amount of premiums received as part of the reconciliation movements in the period</a:t>
            </a:r>
            <a:endParaRPr lang="en-GB" dirty="0" smtClean="0"/>
          </a:p>
          <a:p>
            <a:pPr marL="304800" lvl="1" indent="-303213">
              <a:spcAft>
                <a:spcPct val="25000"/>
              </a:spcAft>
              <a:buNone/>
              <a:defRPr/>
            </a:pPr>
            <a:r>
              <a:rPr lang="en-GB" b="1" dirty="0">
                <a:solidFill>
                  <a:srgbClr val="3C8A2E"/>
                </a:solidFill>
              </a:rPr>
              <a:t>IASB Comments</a:t>
            </a:r>
          </a:p>
          <a:p>
            <a:pPr lvl="1"/>
            <a:r>
              <a:rPr lang="en-GB" dirty="0" smtClean="0"/>
              <a:t>Some Board members disagreed with the Staff’s recommendations and argued that premiums due should be clearly disclosed in the financial statements</a:t>
            </a:r>
          </a:p>
          <a:p>
            <a:pPr lvl="1"/>
            <a:r>
              <a:rPr lang="en-GB" dirty="0" smtClean="0"/>
              <a:t>This a measure of the volume of activity which is highly recognised by investors</a:t>
            </a:r>
          </a:p>
          <a:p>
            <a:pPr lvl="1"/>
            <a:r>
              <a:rPr lang="en-GB" dirty="0" smtClean="0"/>
              <a:t>They also added that under the new proposals the premium due is to disappear from the information presented in an insurer’s financial statements</a:t>
            </a:r>
          </a:p>
          <a:p>
            <a:pPr lvl="1"/>
            <a:r>
              <a:rPr lang="en-GB" dirty="0"/>
              <a:t>The </a:t>
            </a:r>
            <a:r>
              <a:rPr lang="en-GB" dirty="0" smtClean="0"/>
              <a:t>IASB rejected the Staff recommendation and </a:t>
            </a:r>
            <a:r>
              <a:rPr lang="en-GB" dirty="0"/>
              <a:t>tentatively decided that an insurer should disclose a reconciliation from premium receipts to </a:t>
            </a:r>
            <a:r>
              <a:rPr lang="en-GB" dirty="0" smtClean="0"/>
              <a:t>revenue</a:t>
            </a:r>
            <a:endParaRPr lang="en-GB" dirty="0"/>
          </a:p>
        </p:txBody>
      </p:sp>
      <p:sp>
        <p:nvSpPr>
          <p:cNvPr id="6149" name="Slide Number Placeholder 4"/>
          <p:cNvSpPr>
            <a:spLocks noGrp="1"/>
          </p:cNvSpPr>
          <p:nvPr>
            <p:ph type="sldNum" sz="quarter" idx="10"/>
          </p:nvPr>
        </p:nvSpPr>
        <p:spPr/>
        <p:txBody>
          <a:bodyPr/>
          <a:lstStyle/>
          <a:p>
            <a:fld id="{DD604C90-1A70-49F2-9802-2464204813EA}" type="slidenum">
              <a:rPr lang="en-GB" smtClean="0"/>
              <a:pPr/>
              <a:t>15</a:t>
            </a:fld>
            <a:endParaRPr lang="en-GB" dirty="0" smtClean="0"/>
          </a:p>
        </p:txBody>
      </p:sp>
      <p:sp>
        <p:nvSpPr>
          <p:cNvPr id="6" name="Footer Placeholder 10"/>
          <p:cNvSpPr>
            <a:spLocks noGrp="1"/>
          </p:cNvSpPr>
          <p:nvPr>
            <p:ph type="ftr" sz="quarter" idx="11"/>
          </p:nvPr>
        </p:nvSpPr>
        <p:spPr/>
        <p:txBody>
          <a:bodyPr/>
          <a:lstStyle/>
          <a:p>
            <a:r>
              <a:rPr lang="en-GB" smtClean="0"/>
              <a:t>IFRS 4 Phase II – Webcast (December 2012)</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1876803770"/>
              </p:ext>
            </p:extLst>
          </p:nvPr>
        </p:nvGraphicFramePr>
        <p:xfrm>
          <a:off x="414338" y="5710753"/>
          <a:ext cx="8886825" cy="741680"/>
        </p:xfrm>
        <a:graphic>
          <a:graphicData uri="http://schemas.openxmlformats.org/drawingml/2006/table">
            <a:tbl>
              <a:tblPr firstRow="1" bandRow="1">
                <a:tableStyleId>{5C22544A-7EE6-4342-B048-85BDC9FD1C3A}</a:tableStyleId>
              </a:tblPr>
              <a:tblGrid>
                <a:gridCol w="6174533"/>
                <a:gridCol w="2712292"/>
              </a:tblGrid>
              <a:tr h="370840">
                <a:tc>
                  <a:txBody>
                    <a:bodyPr/>
                    <a:lstStyle/>
                    <a:p>
                      <a:r>
                        <a:rPr lang="en-GB" dirty="0" smtClean="0"/>
                        <a:t>Decision</a:t>
                      </a:r>
                      <a:endParaRPr lang="en-GB" dirty="0"/>
                    </a:p>
                  </a:txBody>
                  <a:tcPr/>
                </a:tc>
                <a:tc>
                  <a:txBody>
                    <a:bodyPr/>
                    <a:lstStyle/>
                    <a:p>
                      <a:r>
                        <a:rPr lang="en-GB" dirty="0" smtClean="0"/>
                        <a:t>IASB Vote</a:t>
                      </a:r>
                      <a:endParaRPr lang="en-GB" dirty="0"/>
                    </a:p>
                  </a:txBody>
                  <a:tcPr/>
                </a:tc>
              </a:tr>
              <a:tr h="370840">
                <a:tc>
                  <a:txBody>
                    <a:bodyPr/>
                    <a:lstStyle/>
                    <a:p>
                      <a:r>
                        <a:rPr lang="en-GB" dirty="0" smtClean="0"/>
                        <a:t>Approve Staff</a:t>
                      </a:r>
                      <a:r>
                        <a:rPr lang="en-GB" baseline="0" dirty="0" smtClean="0"/>
                        <a:t> recommendation</a:t>
                      </a:r>
                      <a:endParaRPr lang="en-GB" dirty="0"/>
                    </a:p>
                  </a:txBody>
                  <a:tcPr/>
                </a:tc>
                <a:tc>
                  <a:txBody>
                    <a:bodyPr/>
                    <a:lstStyle/>
                    <a:p>
                      <a:r>
                        <a:rPr lang="en-GB" dirty="0" smtClean="0"/>
                        <a:t>6 vs. 9</a:t>
                      </a:r>
                      <a:endParaRPr lang="en-GB" dirty="0"/>
                    </a:p>
                  </a:txBody>
                  <a:tcPr/>
                </a:tc>
              </a:tr>
            </a:tbl>
          </a:graphicData>
        </a:graphic>
      </p:graphicFrame>
    </p:spTree>
    <p:extLst>
      <p:ext uri="{BB962C8B-B14F-4D97-AF65-F5344CB8AC3E}">
        <p14:creationId xmlns:p14="http://schemas.microsoft.com/office/powerpoint/2010/main" val="4178285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smtClean="0"/>
              <a:t>Simplification of transition disclosures </a:t>
            </a:r>
            <a:r>
              <a:rPr lang="en-GB" sz="2400" dirty="0"/>
              <a:t>– paper </a:t>
            </a:r>
            <a:r>
              <a:rPr lang="en-GB" sz="2400" dirty="0" smtClean="0"/>
              <a:t>3C – IASB only</a:t>
            </a:r>
            <a:endParaRPr lang="en-GB" sz="2400" dirty="0"/>
          </a:p>
        </p:txBody>
      </p:sp>
      <p:sp>
        <p:nvSpPr>
          <p:cNvPr id="14339" name="Rectangle 3"/>
          <p:cNvSpPr>
            <a:spLocks noGrp="1"/>
          </p:cNvSpPr>
          <p:nvPr>
            <p:ph idx="1"/>
          </p:nvPr>
        </p:nvSpPr>
        <p:spPr>
          <a:xfrm>
            <a:off x="412442" y="1242854"/>
            <a:ext cx="9079221" cy="2819188"/>
          </a:xfrm>
        </p:spPr>
        <p:txBody>
          <a:bodyPr/>
          <a:lstStyle/>
          <a:p>
            <a:pPr marL="304800" lvl="1" indent="-303213">
              <a:spcAft>
                <a:spcPct val="25000"/>
              </a:spcAft>
              <a:buNone/>
              <a:defRPr/>
            </a:pPr>
            <a:r>
              <a:rPr lang="en-GB" b="1" dirty="0" smtClean="0">
                <a:solidFill>
                  <a:srgbClr val="3C8A2E"/>
                </a:solidFill>
              </a:rPr>
              <a:t>Staff recommendation</a:t>
            </a:r>
          </a:p>
          <a:p>
            <a:pPr marL="285750" indent="-285750">
              <a:buFont typeface="Wingdings" pitchFamily="2" charset="2"/>
              <a:buChar char="§"/>
            </a:pPr>
            <a:r>
              <a:rPr lang="en-US" dirty="0"/>
              <a:t>When an insurer first applies the new insurance contracts standard, paragraph 28(f) of IAS 8 would require disclosure of the line item amounts that would have been reported in accordance with the previous accounting policy per the current IFRS </a:t>
            </a:r>
            <a:r>
              <a:rPr lang="en-US" dirty="0" smtClean="0"/>
              <a:t>4 (the Phase I standard):</a:t>
            </a:r>
            <a:endParaRPr lang="en-GB" dirty="0"/>
          </a:p>
          <a:p>
            <a:pPr marL="450850" lvl="0" indent="-450850">
              <a:buFont typeface="+mj-lt"/>
              <a:buAutoNum type="alphaLcParenR"/>
            </a:pPr>
            <a:r>
              <a:rPr lang="en-US" dirty="0"/>
              <a:t>for the current period, and</a:t>
            </a:r>
          </a:p>
          <a:p>
            <a:pPr marL="450850" lvl="0" indent="-450850">
              <a:spcAft>
                <a:spcPts val="1200"/>
              </a:spcAft>
              <a:buFont typeface="+mj-lt"/>
              <a:buAutoNum type="alphaLcParenR"/>
            </a:pPr>
            <a:r>
              <a:rPr lang="en-US" dirty="0"/>
              <a:t>for prior periods that are required to be restated.</a:t>
            </a:r>
            <a:endParaRPr lang="en-GB" b="1" dirty="0">
              <a:solidFill>
                <a:srgbClr val="3C8A2E"/>
              </a:solidFill>
            </a:endParaRPr>
          </a:p>
          <a:p>
            <a:pPr marL="285750" indent="-285750">
              <a:buFont typeface="Wingdings" pitchFamily="2" charset="2"/>
              <a:buChar char="§"/>
            </a:pPr>
            <a:r>
              <a:rPr lang="en-GB" dirty="0" smtClean="0"/>
              <a:t>Staff recommended that when the IFRS 4 revised (the Phase II standard) is initially adopted this requirement is not applied</a:t>
            </a:r>
            <a:endParaRPr lang="en-GB" dirty="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solidFill>
                  <a:srgbClr val="002776"/>
                </a:solidFill>
              </a:rPr>
              <a:pPr/>
              <a:t>16</a:t>
            </a:fld>
            <a:endParaRPr lang="en-GB" dirty="0" smtClean="0">
              <a:solidFill>
                <a:srgbClr val="002776"/>
              </a:solidFill>
            </a:endParaRPr>
          </a:p>
        </p:txBody>
      </p:sp>
      <p:sp>
        <p:nvSpPr>
          <p:cNvPr id="6" name="Footer Placeholder 10"/>
          <p:cNvSpPr>
            <a:spLocks noGrp="1"/>
          </p:cNvSpPr>
          <p:nvPr>
            <p:ph type="ftr" sz="quarter" idx="11"/>
          </p:nvPr>
        </p:nvSpPr>
        <p:spPr bwMode="auto">
          <a:noFill/>
          <a:ln>
            <a:miter lim="800000"/>
            <a:headEnd/>
            <a:tailEnd/>
          </a:ln>
        </p:spPr>
        <p:txBody>
          <a:bodyPr/>
          <a:lstStyle/>
          <a:p>
            <a:pPr defTabSz="955675"/>
            <a:r>
              <a:rPr lang="en-GB" smtClean="0">
                <a:solidFill>
                  <a:srgbClr val="002776"/>
                </a:solidFill>
              </a:rPr>
              <a:t>IFRS 4 Phase II – Webcast (December 2012)</a:t>
            </a:r>
            <a:endParaRPr lang="en-US" dirty="0" smtClean="0">
              <a:solidFill>
                <a:srgbClr val="002776"/>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634545941"/>
              </p:ext>
            </p:extLst>
          </p:nvPr>
        </p:nvGraphicFramePr>
        <p:xfrm>
          <a:off x="392616" y="4325677"/>
          <a:ext cx="8915157" cy="741680"/>
        </p:xfrm>
        <a:graphic>
          <a:graphicData uri="http://schemas.openxmlformats.org/drawingml/2006/table">
            <a:tbl>
              <a:tblPr firstRow="1" bandRow="1">
                <a:tableStyleId>{5C22544A-7EE6-4342-B048-85BDC9FD1C3A}</a:tableStyleId>
              </a:tblPr>
              <a:tblGrid>
                <a:gridCol w="6194218"/>
                <a:gridCol w="2720939"/>
              </a:tblGrid>
              <a:tr h="370840">
                <a:tc>
                  <a:txBody>
                    <a:bodyPr/>
                    <a:lstStyle/>
                    <a:p>
                      <a:r>
                        <a:rPr lang="en-GB" dirty="0" smtClean="0"/>
                        <a:t>Decision</a:t>
                      </a:r>
                      <a:endParaRPr lang="en-GB" dirty="0"/>
                    </a:p>
                  </a:txBody>
                  <a:tcPr/>
                </a:tc>
                <a:tc>
                  <a:txBody>
                    <a:bodyPr/>
                    <a:lstStyle/>
                    <a:p>
                      <a:r>
                        <a:rPr lang="en-GB" dirty="0" smtClean="0"/>
                        <a:t>IASB Vote</a:t>
                      </a:r>
                      <a:endParaRPr lang="en-GB" dirty="0"/>
                    </a:p>
                  </a:txBody>
                  <a:tcPr/>
                </a:tc>
              </a:tr>
              <a:tr h="370840">
                <a:tc>
                  <a:txBody>
                    <a:bodyPr/>
                    <a:lstStyle/>
                    <a:p>
                      <a:r>
                        <a:rPr lang="en-GB" dirty="0" smtClean="0"/>
                        <a:t>Approve Staff</a:t>
                      </a:r>
                      <a:r>
                        <a:rPr lang="en-GB" baseline="0" dirty="0" smtClean="0"/>
                        <a:t> recommendation</a:t>
                      </a:r>
                      <a:endParaRPr lang="en-GB" dirty="0"/>
                    </a:p>
                  </a:txBody>
                  <a:tcPr/>
                </a:tc>
                <a:tc>
                  <a:txBody>
                    <a:bodyPr/>
                    <a:lstStyle/>
                    <a:p>
                      <a:r>
                        <a:rPr lang="en-GB" dirty="0" smtClean="0"/>
                        <a:t>Unanimous</a:t>
                      </a:r>
                      <a:endParaRPr lang="en-GB" dirty="0"/>
                    </a:p>
                  </a:txBody>
                  <a:tcPr/>
                </a:tc>
              </a:tr>
            </a:tbl>
          </a:graphicData>
        </a:graphic>
      </p:graphicFrame>
    </p:spTree>
    <p:extLst>
      <p:ext uri="{BB962C8B-B14F-4D97-AF65-F5344CB8AC3E}">
        <p14:creationId xmlns:p14="http://schemas.microsoft.com/office/powerpoint/2010/main" val="1003668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smtClean="0"/>
              <a:t>Fieldwork post re-exposure </a:t>
            </a:r>
            <a:r>
              <a:rPr lang="en-GB" sz="2400" dirty="0"/>
              <a:t>– paper 3E </a:t>
            </a:r>
            <a:r>
              <a:rPr lang="en-GB" sz="2400" dirty="0" smtClean="0"/>
              <a:t>– IASB only</a:t>
            </a:r>
            <a:endParaRPr lang="en-GB" sz="2400" dirty="0"/>
          </a:p>
        </p:txBody>
      </p:sp>
      <p:sp>
        <p:nvSpPr>
          <p:cNvPr id="14339" name="Rectangle 3"/>
          <p:cNvSpPr>
            <a:spLocks noGrp="1"/>
          </p:cNvSpPr>
          <p:nvPr>
            <p:ph idx="1"/>
          </p:nvPr>
        </p:nvSpPr>
        <p:spPr>
          <a:xfrm>
            <a:off x="403468" y="982748"/>
            <a:ext cx="9123363" cy="4929823"/>
          </a:xfrm>
        </p:spPr>
        <p:txBody>
          <a:bodyPr/>
          <a:lstStyle/>
          <a:p>
            <a:r>
              <a:rPr lang="en-GB" dirty="0" smtClean="0"/>
              <a:t>The objectives for the fieldwork would be to:</a:t>
            </a:r>
          </a:p>
          <a:p>
            <a:r>
              <a:rPr lang="en-GB" dirty="0" smtClean="0"/>
              <a:t>(a)	understand how the targeted proposals </a:t>
            </a:r>
            <a:r>
              <a:rPr lang="en-US" dirty="0" smtClean="0"/>
              <a:t>in the five areas of significant change from the 2010 ED proposals </a:t>
            </a:r>
            <a:r>
              <a:rPr lang="en-GB" dirty="0" smtClean="0"/>
              <a:t> would be applied in practice;</a:t>
            </a:r>
          </a:p>
          <a:p>
            <a:r>
              <a:rPr lang="en-GB" dirty="0" smtClean="0"/>
              <a:t>(b)	evaluate the costs and benefits of the targeted proposals; and </a:t>
            </a:r>
          </a:p>
          <a:p>
            <a:pPr>
              <a:spcAft>
                <a:spcPts val="1200"/>
              </a:spcAft>
              <a:buAutoNum type="alphaLcParenBoth" startAt="3"/>
            </a:pPr>
            <a:r>
              <a:rPr lang="en-GB" dirty="0" smtClean="0"/>
              <a:t>assess how the proposed approach will help insurers to communicate with users of their financial statements. </a:t>
            </a:r>
          </a:p>
          <a:p>
            <a:pPr marL="285750" indent="-285750">
              <a:buFont typeface="Wingdings" pitchFamily="2" charset="2"/>
              <a:buChar char="§"/>
            </a:pPr>
            <a:r>
              <a:rPr lang="en-GB" dirty="0" smtClean="0"/>
              <a:t>Fieldwork participants would be asked to apply the proposed measurement model to a selected portfolio(s) of insurance contracts over two annual periods</a:t>
            </a:r>
          </a:p>
          <a:p>
            <a:pPr marL="285750" indent="-285750">
              <a:buFont typeface="Wingdings" pitchFamily="2" charset="2"/>
              <a:buChar char="§"/>
            </a:pPr>
            <a:r>
              <a:rPr lang="en-GB" dirty="0" smtClean="0"/>
              <a:t>Depending on the type of insurance contracts selected, the participants would then provide the results to the applicable questions</a:t>
            </a:r>
          </a:p>
          <a:p>
            <a:pPr marL="304800" lvl="1" indent="-303213">
              <a:spcAft>
                <a:spcPct val="25000"/>
              </a:spcAft>
              <a:defRPr/>
            </a:pPr>
            <a:r>
              <a:rPr lang="en-GB" dirty="0" smtClean="0"/>
              <a:t>Prior fieldwork volunteers would be invited to participate in the third round of fieldwork that will be initiated after IASB’s re-exposure draft</a:t>
            </a:r>
          </a:p>
          <a:p>
            <a:pPr marL="287337" lvl="1" indent="-285750">
              <a:spcAft>
                <a:spcPct val="25000"/>
              </a:spcAft>
              <a:defRPr/>
            </a:pPr>
            <a:r>
              <a:rPr lang="en-GB" dirty="0" smtClean="0"/>
              <a:t>Fieldwork </a:t>
            </a:r>
            <a:r>
              <a:rPr lang="en-GB" dirty="0"/>
              <a:t>questionnaires and other materials </a:t>
            </a:r>
            <a:r>
              <a:rPr lang="en-GB" dirty="0" smtClean="0"/>
              <a:t>would be ready at the time of re-exposure with users</a:t>
            </a:r>
            <a:r>
              <a:rPr lang="en-GB" dirty="0"/>
              <a:t>’ workshops </a:t>
            </a:r>
            <a:r>
              <a:rPr lang="en-GB" dirty="0" smtClean="0"/>
              <a:t>fieldwork activity </a:t>
            </a:r>
            <a:r>
              <a:rPr lang="en-GB" dirty="0"/>
              <a:t>during the comment letter </a:t>
            </a:r>
            <a:r>
              <a:rPr lang="en-GB" dirty="0" smtClean="0"/>
              <a:t>period</a:t>
            </a:r>
            <a:endParaRPr lang="en-GB" dirty="0"/>
          </a:p>
          <a:p>
            <a:pPr marL="287337" lvl="1" indent="-285750">
              <a:spcAft>
                <a:spcPct val="25000"/>
              </a:spcAft>
              <a:defRPr/>
            </a:pPr>
            <a:r>
              <a:rPr lang="en-GB" dirty="0" smtClean="0"/>
              <a:t>A preliminary </a:t>
            </a:r>
            <a:r>
              <a:rPr lang="en-GB" dirty="0"/>
              <a:t>analysis of the results </a:t>
            </a:r>
            <a:r>
              <a:rPr lang="en-GB" dirty="0" smtClean="0"/>
              <a:t>will be presented at </a:t>
            </a:r>
            <a:r>
              <a:rPr lang="en-GB" dirty="0"/>
              <a:t>the same time as the comment letter </a:t>
            </a:r>
            <a:r>
              <a:rPr lang="en-GB" dirty="0" smtClean="0"/>
              <a:t>analysis</a:t>
            </a:r>
            <a:endParaRPr lang="en-GB" dirty="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solidFill>
                  <a:srgbClr val="002776"/>
                </a:solidFill>
              </a:rPr>
              <a:pPr/>
              <a:t>17</a:t>
            </a:fld>
            <a:endParaRPr lang="en-GB" dirty="0" smtClean="0">
              <a:solidFill>
                <a:srgbClr val="002776"/>
              </a:solidFill>
            </a:endParaRPr>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solidFill>
                  <a:srgbClr val="002776"/>
                </a:solidFill>
              </a:rPr>
              <a:t>IFRS 4 Phase II – Webcast (December 2012)</a:t>
            </a:r>
            <a:endParaRPr lang="en-US" dirty="0" smtClean="0">
              <a:solidFill>
                <a:srgbClr val="002776"/>
              </a:solidFill>
            </a:endParaRPr>
          </a:p>
        </p:txBody>
      </p:sp>
    </p:spTree>
    <p:extLst>
      <p:ext uri="{BB962C8B-B14F-4D97-AF65-F5344CB8AC3E}">
        <p14:creationId xmlns:p14="http://schemas.microsoft.com/office/powerpoint/2010/main" val="24529389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r>
              <a:rPr lang="en-GB" sz="2400" dirty="0" smtClean="0"/>
              <a:t>Next steps and timetable</a:t>
            </a:r>
          </a:p>
        </p:txBody>
      </p:sp>
      <p:sp>
        <p:nvSpPr>
          <p:cNvPr id="21507" name="Rectangle 3"/>
          <p:cNvSpPr>
            <a:spLocks noGrp="1"/>
          </p:cNvSpPr>
          <p:nvPr>
            <p:ph idx="1"/>
          </p:nvPr>
        </p:nvSpPr>
        <p:spPr>
          <a:xfrm>
            <a:off x="433388" y="1431151"/>
            <a:ext cx="9123362" cy="4764933"/>
          </a:xfrm>
        </p:spPr>
        <p:txBody>
          <a:bodyPr/>
          <a:lstStyle/>
          <a:p>
            <a:pPr marL="304800" lvl="1" indent="-303213">
              <a:spcAft>
                <a:spcPts val="1200"/>
              </a:spcAft>
            </a:pPr>
            <a:r>
              <a:rPr lang="en-GB" dirty="0" smtClean="0">
                <a:solidFill>
                  <a:schemeClr val="accent1"/>
                </a:solidFill>
              </a:rPr>
              <a:t>Next joint meeting expected in the week commencing 17 December</a:t>
            </a:r>
          </a:p>
          <a:p>
            <a:pPr marL="304800" lvl="1" indent="-303213">
              <a:spcAft>
                <a:spcPct val="25000"/>
              </a:spcAft>
            </a:pPr>
            <a:r>
              <a:rPr lang="en-GB" dirty="0" smtClean="0">
                <a:solidFill>
                  <a:schemeClr val="accent1"/>
                </a:solidFill>
              </a:rPr>
              <a:t>IASB will commence its fieldwork preparation</a:t>
            </a:r>
          </a:p>
          <a:p>
            <a:pPr marL="304800" lvl="1" indent="-303213">
              <a:spcAft>
                <a:spcPct val="25000"/>
              </a:spcAft>
            </a:pPr>
            <a:endParaRPr lang="en-GB" dirty="0"/>
          </a:p>
          <a:p>
            <a:pPr lvl="1"/>
            <a:r>
              <a:rPr lang="en-GB" b="1" dirty="0" smtClean="0"/>
              <a:t>IFRS 9 exposure draft on the OCI solution for financial asset is now out for comments with a 120 days comment period</a:t>
            </a:r>
          </a:p>
          <a:p>
            <a:pPr lvl="1"/>
            <a:endParaRPr lang="en-GB" b="1" dirty="0" smtClean="0"/>
          </a:p>
          <a:p>
            <a:pPr lvl="1"/>
            <a:r>
              <a:rPr lang="en-GB" b="1" dirty="0" smtClean="0"/>
              <a:t>The </a:t>
            </a:r>
            <a:r>
              <a:rPr lang="en-GB" b="1" dirty="0"/>
              <a:t>decisions of the IASB confirm Deloitte’s expectations of a Mandatory effective date of the new IFRS of 2017</a:t>
            </a:r>
            <a:endParaRPr lang="en-GB" dirty="0"/>
          </a:p>
          <a:p>
            <a:pPr lvl="1"/>
            <a:endParaRPr lang="en-GB" b="1" dirty="0" smtClean="0"/>
          </a:p>
          <a:p>
            <a:pPr lvl="1"/>
            <a:r>
              <a:rPr lang="en-GB" b="1" dirty="0" smtClean="0"/>
              <a:t>The </a:t>
            </a:r>
            <a:r>
              <a:rPr lang="en-GB" b="1" dirty="0"/>
              <a:t>risk for a slippage of the completion timetable makes 2018 as the second most likely scenario for </a:t>
            </a:r>
            <a:r>
              <a:rPr lang="en-GB" b="1" dirty="0" smtClean="0"/>
              <a:t>adoption</a:t>
            </a:r>
            <a:endParaRPr lang="en-GB" dirty="0"/>
          </a:p>
        </p:txBody>
      </p:sp>
      <p:sp>
        <p:nvSpPr>
          <p:cNvPr id="21508" name="Slide Number Placeholder 4"/>
          <p:cNvSpPr>
            <a:spLocks noGrp="1"/>
          </p:cNvSpPr>
          <p:nvPr>
            <p:ph type="sldNum" sz="quarter" idx="10"/>
          </p:nvPr>
        </p:nvSpPr>
        <p:spPr bwMode="auto">
          <a:noFill/>
          <a:ln>
            <a:miter lim="800000"/>
            <a:headEnd/>
            <a:tailEnd/>
          </a:ln>
        </p:spPr>
        <p:txBody>
          <a:bodyPr/>
          <a:lstStyle/>
          <a:p>
            <a:fld id="{3BDA29A5-75FB-4E92-BC2A-6759693B9020}" type="slidenum">
              <a:rPr lang="en-GB" smtClean="0"/>
              <a:pPr/>
              <a:t>18</a:t>
            </a:fld>
            <a:endParaRPr lang="en-GB" dirty="0" smtClean="0"/>
          </a:p>
        </p:txBody>
      </p:sp>
      <p:sp>
        <p:nvSpPr>
          <p:cNvPr id="7"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smtClean="0"/>
              <a:t>IFRS 4 Phase II – Webcast (December 2012)</a:t>
            </a:r>
            <a:endParaRPr lang="en-US" dirty="0" smtClean="0"/>
          </a:p>
        </p:txBody>
      </p:sp>
    </p:spTree>
    <p:extLst>
      <p:ext uri="{BB962C8B-B14F-4D97-AF65-F5344CB8AC3E}">
        <p14:creationId xmlns:p14="http://schemas.microsoft.com/office/powerpoint/2010/main" val="1432945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GB" dirty="0" smtClean="0"/>
              <a:t>Agenda</a:t>
            </a:r>
            <a:r>
              <a:rPr lang="en-GB" dirty="0" smtClean="0"/>
              <a:t/>
            </a:r>
            <a:br>
              <a:rPr lang="en-GB" dirty="0" smtClean="0"/>
            </a:br>
            <a:endParaRPr lang="en-GB" dirty="0"/>
          </a:p>
        </p:txBody>
      </p:sp>
      <p:sp>
        <p:nvSpPr>
          <p:cNvPr id="14339" name="Rectangle 3"/>
          <p:cNvSpPr>
            <a:spLocks noGrp="1"/>
          </p:cNvSpPr>
          <p:nvPr>
            <p:ph idx="1"/>
          </p:nvPr>
        </p:nvSpPr>
        <p:spPr/>
        <p:txBody>
          <a:bodyPr/>
          <a:lstStyle/>
          <a:p>
            <a:pPr lvl="1"/>
            <a:r>
              <a:rPr lang="en-GB" sz="2000" dirty="0">
                <a:solidFill>
                  <a:srgbClr val="002776"/>
                </a:solidFill>
              </a:rPr>
              <a:t>Highlights of decisions </a:t>
            </a:r>
            <a:r>
              <a:rPr lang="en-GB" sz="2000" dirty="0" smtClean="0">
                <a:solidFill>
                  <a:srgbClr val="002776"/>
                </a:solidFill>
              </a:rPr>
              <a:t>from </a:t>
            </a:r>
            <a:r>
              <a:rPr lang="en-GB" sz="2000" dirty="0">
                <a:solidFill>
                  <a:srgbClr val="002776"/>
                </a:solidFill>
              </a:rPr>
              <a:t>this month joint </a:t>
            </a:r>
            <a:r>
              <a:rPr lang="en-GB" sz="2000" dirty="0" smtClean="0">
                <a:solidFill>
                  <a:srgbClr val="002776"/>
                </a:solidFill>
              </a:rPr>
              <a:t>and IASB-only meetings</a:t>
            </a:r>
            <a:endParaRPr lang="en-GB" sz="2000" dirty="0">
              <a:solidFill>
                <a:srgbClr val="002776"/>
              </a:solidFill>
            </a:endParaRPr>
          </a:p>
          <a:p>
            <a:pPr lvl="1"/>
            <a:endParaRPr lang="en-GB" sz="2000" dirty="0">
              <a:solidFill>
                <a:srgbClr val="002776"/>
              </a:solidFill>
            </a:endParaRPr>
          </a:p>
          <a:p>
            <a:pPr lvl="1"/>
            <a:r>
              <a:rPr lang="en-GB" sz="2000" dirty="0">
                <a:solidFill>
                  <a:srgbClr val="002776"/>
                </a:solidFill>
              </a:rPr>
              <a:t>Detailed analysis of the Staff recommendations and </a:t>
            </a:r>
            <a:r>
              <a:rPr lang="en-GB" sz="2000" dirty="0" smtClean="0">
                <a:solidFill>
                  <a:srgbClr val="002776"/>
                </a:solidFill>
              </a:rPr>
              <a:t>Boards </a:t>
            </a:r>
            <a:r>
              <a:rPr lang="en-GB" sz="2000" dirty="0">
                <a:solidFill>
                  <a:srgbClr val="002776"/>
                </a:solidFill>
              </a:rPr>
              <a:t>discussions</a:t>
            </a:r>
          </a:p>
          <a:p>
            <a:pPr lvl="1"/>
            <a:endParaRPr lang="en-GB" sz="2000" dirty="0">
              <a:solidFill>
                <a:srgbClr val="002776"/>
              </a:solidFill>
            </a:endParaRPr>
          </a:p>
          <a:p>
            <a:pPr lvl="1"/>
            <a:r>
              <a:rPr lang="en-GB" sz="2000" dirty="0">
                <a:solidFill>
                  <a:srgbClr val="002776"/>
                </a:solidFill>
              </a:rPr>
              <a:t>Update on timetable and next steps</a:t>
            </a:r>
          </a:p>
        </p:txBody>
      </p:sp>
      <p:sp>
        <p:nvSpPr>
          <p:cNvPr id="6149" name="Slide Number Placeholder 4"/>
          <p:cNvSpPr>
            <a:spLocks noGrp="1"/>
          </p:cNvSpPr>
          <p:nvPr>
            <p:ph type="sldNum" sz="quarter" idx="10"/>
          </p:nvPr>
        </p:nvSpPr>
        <p:spPr/>
        <p:txBody>
          <a:bodyPr/>
          <a:lstStyle/>
          <a:p>
            <a:fld id="{DD604C90-1A70-49F2-9802-2464204813EA}" type="slidenum">
              <a:rPr lang="en-GB" smtClean="0"/>
              <a:pPr/>
              <a:t>1</a:t>
            </a:fld>
            <a:endParaRPr lang="en-GB" dirty="0" smtClean="0"/>
          </a:p>
        </p:txBody>
      </p:sp>
      <p:sp>
        <p:nvSpPr>
          <p:cNvPr id="6" name="Footer Placeholder 10"/>
          <p:cNvSpPr>
            <a:spLocks noGrp="1"/>
          </p:cNvSpPr>
          <p:nvPr>
            <p:ph type="ftr" sz="quarter" idx="11"/>
          </p:nvPr>
        </p:nvSpPr>
        <p:spPr/>
        <p:txBody>
          <a:bodyPr/>
          <a:lstStyle/>
          <a:p>
            <a:r>
              <a:rPr lang="en-GB" smtClean="0"/>
              <a:t>IFRS 4 Phase II – Webcast (December 2012)</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sz="2200" dirty="0" smtClean="0"/>
              <a:t>Contact details</a:t>
            </a:r>
          </a:p>
        </p:txBody>
      </p:sp>
      <p:sp>
        <p:nvSpPr>
          <p:cNvPr id="22531" name="Content Placeholder 2"/>
          <p:cNvSpPr>
            <a:spLocks noGrp="1"/>
          </p:cNvSpPr>
          <p:nvPr>
            <p:ph idx="1"/>
          </p:nvPr>
        </p:nvSpPr>
        <p:spPr>
          <a:xfrm>
            <a:off x="388938" y="1190625"/>
            <a:ext cx="9123362" cy="5219700"/>
          </a:xfrm>
        </p:spPr>
        <p:txBody>
          <a:bodyPr/>
          <a:lstStyle/>
          <a:p>
            <a:pPr marL="0" indent="0"/>
            <a:r>
              <a:rPr lang="en-GB" b="1" dirty="0" smtClean="0"/>
              <a:t>Francesco Nagari</a:t>
            </a:r>
          </a:p>
          <a:p>
            <a:pPr marL="0" indent="0"/>
            <a:r>
              <a:rPr lang="en-GB" dirty="0" smtClean="0"/>
              <a:t>Deloitte Global IFRS Insurance Lead Partner</a:t>
            </a:r>
          </a:p>
          <a:p>
            <a:pPr marL="0" indent="0"/>
            <a:r>
              <a:rPr lang="en-GB" dirty="0" smtClean="0"/>
              <a:t>+44 20 7303 8375</a:t>
            </a:r>
          </a:p>
          <a:p>
            <a:pPr marL="0" indent="0"/>
            <a:r>
              <a:rPr lang="en-GB" dirty="0" smtClean="0">
                <a:hlinkClick r:id="rId3"/>
              </a:rPr>
              <a:t>fnagari@deloitte.co.uk</a:t>
            </a:r>
            <a:endParaRPr lang="en-GB" dirty="0" smtClean="0"/>
          </a:p>
          <a:p>
            <a:pPr marL="0" indent="0"/>
            <a:r>
              <a:rPr lang="en-GB" dirty="0"/>
              <a:t> </a:t>
            </a:r>
            <a:r>
              <a:rPr lang="en-GB" dirty="0" smtClean="0"/>
              <a:t>      @</a:t>
            </a:r>
            <a:r>
              <a:rPr lang="en-GB" dirty="0" err="1" smtClean="0"/>
              <a:t>Nagarif</a:t>
            </a:r>
            <a:endParaRPr lang="en-GB" dirty="0"/>
          </a:p>
          <a:p>
            <a:pPr marL="0" indent="0"/>
            <a:endParaRPr lang="en-GB" dirty="0" smtClean="0"/>
          </a:p>
          <a:p>
            <a:pPr marL="0" indent="0"/>
            <a:endParaRPr lang="en-GB" dirty="0" smtClean="0"/>
          </a:p>
          <a:p>
            <a:pPr marL="0" indent="0"/>
            <a:r>
              <a:rPr lang="en-GB" b="1" dirty="0" smtClean="0"/>
              <a:t>Deloitte Insights into IFRS Insurance (i2ii)</a:t>
            </a:r>
            <a:endParaRPr lang="en-GB" b="1" dirty="0"/>
          </a:p>
          <a:p>
            <a:pPr marL="0" indent="0"/>
            <a:endParaRPr lang="en-GB" b="1" dirty="0">
              <a:hlinkClick r:id="rId4"/>
            </a:endParaRPr>
          </a:p>
          <a:p>
            <a:pPr marL="0" indent="0"/>
            <a:r>
              <a:rPr lang="en-GB" sz="2800" dirty="0" smtClean="0">
                <a:hlinkClick r:id="rId4"/>
              </a:rPr>
              <a:t>www.deloitte.com/i2ii</a:t>
            </a:r>
            <a:endParaRPr lang="en-GB" dirty="0"/>
          </a:p>
          <a:p>
            <a:pPr marL="0" indent="0"/>
            <a:endParaRPr lang="en-GB" dirty="0" smtClean="0"/>
          </a:p>
          <a:p>
            <a:pPr marL="0" indent="0"/>
            <a:r>
              <a:rPr lang="en-GB" dirty="0" smtClean="0"/>
              <a:t>Insurance </a:t>
            </a:r>
            <a:r>
              <a:rPr lang="en-GB" dirty="0"/>
              <a:t>Centre of Excellence:</a:t>
            </a:r>
          </a:p>
          <a:p>
            <a:pPr marL="0" indent="0"/>
            <a:r>
              <a:rPr lang="en-GB" dirty="0">
                <a:hlinkClick r:id="rId5"/>
              </a:rPr>
              <a:t>insurancecentreofexc@deloitte.co.uk</a:t>
            </a:r>
            <a:endParaRPr lang="en-GB" dirty="0"/>
          </a:p>
          <a:p>
            <a:pPr marL="0" indent="0"/>
            <a:endParaRPr lang="en-GB" dirty="0" smtClean="0"/>
          </a:p>
        </p:txBody>
      </p:sp>
      <p:sp>
        <p:nvSpPr>
          <p:cNvPr id="22532" name="Slide Number Placeholder 3"/>
          <p:cNvSpPr>
            <a:spLocks noGrp="1"/>
          </p:cNvSpPr>
          <p:nvPr>
            <p:ph type="sldNum" sz="quarter" idx="10"/>
          </p:nvPr>
        </p:nvSpPr>
        <p:spPr bwMode="auto">
          <a:noFill/>
          <a:ln>
            <a:miter lim="800000"/>
            <a:headEnd/>
            <a:tailEnd/>
          </a:ln>
        </p:spPr>
        <p:txBody>
          <a:bodyPr/>
          <a:lstStyle/>
          <a:p>
            <a:fld id="{6E97A196-2DF6-424B-8AE5-F56336BCCB9B}" type="slidenum">
              <a:rPr lang="en-GB" smtClean="0">
                <a:solidFill>
                  <a:srgbClr val="002776"/>
                </a:solidFill>
              </a:rPr>
              <a:pPr/>
              <a:t>19</a:t>
            </a:fld>
            <a:endParaRPr lang="en-GB" dirty="0" smtClean="0">
              <a:solidFill>
                <a:srgbClr val="002776"/>
              </a:solidFill>
            </a:endParaRP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0849" y="2843212"/>
            <a:ext cx="1387473" cy="331787"/>
          </a:xfrm>
          <a:prstGeom prst="rect">
            <a:avLst/>
          </a:prstGeom>
        </p:spPr>
      </p:pic>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2269" y="2434432"/>
            <a:ext cx="461962" cy="461962"/>
          </a:xfrm>
          <a:prstGeom prst="rect">
            <a:avLst/>
          </a:prstGeom>
        </p:spPr>
      </p:pic>
      <p:pic>
        <p:nvPicPr>
          <p:cNvPr id="22534" name="Picture 4" descr="UK_FS_InsAccNewsletter6_236"/>
          <p:cNvPicPr>
            <a:picLocks noChangeAspect="1" noChangeArrowheads="1"/>
          </p:cNvPicPr>
          <p:nvPr/>
        </p:nvPicPr>
        <p:blipFill>
          <a:blip r:embed="rId8" cstate="print"/>
          <a:srcRect/>
          <a:stretch>
            <a:fillRect/>
          </a:stretch>
        </p:blipFill>
        <p:spPr bwMode="auto">
          <a:xfrm>
            <a:off x="7185024" y="1785936"/>
            <a:ext cx="1954213" cy="2778125"/>
          </a:xfrm>
          <a:prstGeom prst="rect">
            <a:avLst/>
          </a:prstGeom>
          <a:noFill/>
          <a:ln w="9525">
            <a:noFill/>
            <a:miter lim="800000"/>
            <a:headEnd/>
            <a:tailEnd/>
          </a:ln>
        </p:spPr>
      </p:pic>
      <p:pic>
        <p:nvPicPr>
          <p:cNvPr id="1026"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723962" y="3986213"/>
            <a:ext cx="4053346" cy="23860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27847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4"/>
          <p:cNvSpPr>
            <a:spLocks/>
          </p:cNvSpPr>
          <p:nvPr/>
        </p:nvSpPr>
        <p:spPr bwMode="auto">
          <a:xfrm>
            <a:off x="442913" y="4205288"/>
            <a:ext cx="3543300" cy="1187450"/>
          </a:xfrm>
          <a:prstGeom prst="rect">
            <a:avLst/>
          </a:prstGeom>
          <a:noFill/>
          <a:ln w="9525">
            <a:noFill/>
            <a:miter lim="800000"/>
            <a:headEnd/>
            <a:tailEnd/>
          </a:ln>
        </p:spPr>
        <p:txBody>
          <a:bodyPr lIns="0" tIns="0" rIns="0" bIns="0"/>
          <a:lstStyle/>
          <a:p>
            <a:pPr defTabSz="955675">
              <a:spcAft>
                <a:spcPts val="1575"/>
              </a:spcAft>
              <a:buClr>
                <a:srgbClr val="000000"/>
              </a:buClr>
              <a:buSzPct val="80000"/>
            </a:pPr>
            <a:r>
              <a:rPr lang="en-GB" sz="900" dirty="0">
                <a:solidFill>
                  <a:srgbClr val="002776"/>
                </a:solidFill>
              </a:rPr>
              <a:t>This seminar and the accompanying </a:t>
            </a:r>
            <a:r>
              <a:rPr lang="en-GB" sz="900" dirty="0" smtClean="0">
                <a:solidFill>
                  <a:srgbClr val="002776"/>
                </a:solidFill>
              </a:rPr>
              <a:t>hand-outs </a:t>
            </a:r>
            <a:r>
              <a:rPr lang="en-GB" sz="900" dirty="0">
                <a:solidFill>
                  <a:srgbClr val="002776"/>
                </a:solidFill>
              </a:rPr>
              <a:t>cover topics only in general terms and are intended to give a wide audience an outline understanding of issues relating to accounting applicable to entities in the insurance sector, and therefore cannot be relied on to cover specific situations; applications of the principles set out will depend on the particular circumstances involved.  Furthermore, responses given in the seminar to questions are based on only an outline understanding of the facts and circumstances of the cases and therefore do not form an appropriate substitute for considered specific advice tailored to your circumstances.  We recommend that you obtain professional advice before acting or refraining from acting on any of its contents.  We would be pleased to advise you on the application of the principles demonstrated at the seminar and other matters to your specific circumstances but in the absence of such specific advice cannot be responsible or liable.</a:t>
            </a:r>
          </a:p>
        </p:txBody>
      </p:sp>
      <p:sp>
        <p:nvSpPr>
          <p:cNvPr id="23555" name="Rectangle 5"/>
          <p:cNvSpPr>
            <a:spLocks/>
          </p:cNvSpPr>
          <p:nvPr/>
        </p:nvSpPr>
        <p:spPr bwMode="auto">
          <a:xfrm>
            <a:off x="4251325" y="4205288"/>
            <a:ext cx="3544888" cy="1187450"/>
          </a:xfrm>
          <a:prstGeom prst="rect">
            <a:avLst/>
          </a:prstGeom>
          <a:noFill/>
          <a:ln w="9525">
            <a:noFill/>
            <a:miter lim="800000"/>
            <a:headEnd/>
            <a:tailEnd/>
          </a:ln>
        </p:spPr>
        <p:txBody>
          <a:bodyPr lIns="0" tIns="0" rIns="0" bIns="0"/>
          <a:lstStyle/>
          <a:p>
            <a:pPr defTabSz="955675">
              <a:spcAft>
                <a:spcPts val="1600"/>
              </a:spcAft>
            </a:pPr>
            <a:r>
              <a:rPr lang="en-GB" sz="900" dirty="0">
                <a:solidFill>
                  <a:srgbClr val="002776"/>
                </a:solidFill>
              </a:rPr>
              <a:t>Deloitte LLP is a limited liability partnership registered in England and Wales with registered number OC303675 and its registered office at 2 New Street Square, London EC4A 3BZ, United Kingdom. Deloitte LLP is the United Kingdom member firm of Deloitte Touche Tohmatsu ('DTT'), a Swiss Verein, whose member firms are legally separate and independent entities. Please see www.deloitte.co.uk\about for a detailed description of the legal structure of DTT and its member firms.</a:t>
            </a:r>
          </a:p>
        </p:txBody>
      </p:sp>
      <p:sp>
        <p:nvSpPr>
          <p:cNvPr id="23556" name="Rectangle 5"/>
          <p:cNvSpPr>
            <a:spLocks noChangeArrowheads="1"/>
          </p:cNvSpPr>
          <p:nvPr/>
        </p:nvSpPr>
        <p:spPr bwMode="auto">
          <a:xfrm>
            <a:off x="6931025" y="6554788"/>
            <a:ext cx="2506663" cy="142875"/>
          </a:xfrm>
          <a:prstGeom prst="rect">
            <a:avLst/>
          </a:prstGeom>
          <a:noFill/>
          <a:ln w="25400" algn="ctr">
            <a:noFill/>
            <a:miter lim="800000"/>
            <a:headEnd/>
            <a:tailEnd/>
          </a:ln>
        </p:spPr>
        <p:txBody>
          <a:bodyPr lIns="0" tIns="0" rIns="0" bIns="0"/>
          <a:lstStyle/>
          <a:p>
            <a:pPr algn="r" defTabSz="955675">
              <a:lnSpc>
                <a:spcPts val="1125"/>
              </a:lnSpc>
            </a:pPr>
            <a:r>
              <a:rPr lang="en-GB" sz="800" dirty="0">
                <a:solidFill>
                  <a:srgbClr val="002776"/>
                </a:solidFill>
              </a:rPr>
              <a:t>© 2012 Deloitte LLP. Private and confidential</a:t>
            </a:r>
          </a:p>
        </p:txBody>
      </p:sp>
      <p:pic>
        <p:nvPicPr>
          <p:cNvPr id="23557" name="Picture 19" descr="DEL_PRI_RGB"/>
          <p:cNvPicPr>
            <a:picLocks noChangeAspect="1" noChangeArrowheads="1"/>
          </p:cNvPicPr>
          <p:nvPr/>
        </p:nvPicPr>
        <p:blipFill>
          <a:blip r:embed="rId3" cstate="print"/>
          <a:srcRect l="11237" t="27428" r="9845" b="25551"/>
          <a:stretch>
            <a:fillRect/>
          </a:stretch>
        </p:blipFill>
        <p:spPr bwMode="auto">
          <a:xfrm>
            <a:off x="379413" y="2849563"/>
            <a:ext cx="3795712" cy="896937"/>
          </a:xfrm>
          <a:prstGeom prst="rect">
            <a:avLst/>
          </a:prstGeom>
          <a:noFill/>
          <a:ln w="9525">
            <a:noFill/>
            <a:miter lim="800000"/>
            <a:headEnd/>
            <a:tailEnd/>
          </a:ln>
        </p:spPr>
      </p:pic>
      <p:sp>
        <p:nvSpPr>
          <p:cNvPr id="23558" name="Slide Number Placeholder 6"/>
          <p:cNvSpPr>
            <a:spLocks noGrp="1"/>
          </p:cNvSpPr>
          <p:nvPr>
            <p:ph type="sldNum" sz="quarter" idx="10"/>
          </p:nvPr>
        </p:nvSpPr>
        <p:spPr bwMode="auto">
          <a:noFill/>
          <a:ln>
            <a:miter lim="800000"/>
            <a:headEnd/>
            <a:tailEnd/>
          </a:ln>
        </p:spPr>
        <p:txBody>
          <a:bodyPr/>
          <a:lstStyle/>
          <a:p>
            <a:fld id="{6C00F00C-F11E-40CE-9EC3-F13EABB700F8}" type="slidenum">
              <a:rPr lang="en-GB" smtClean="0">
                <a:solidFill>
                  <a:srgbClr val="002776"/>
                </a:solidFill>
              </a:rPr>
              <a:pPr/>
              <a:t>20</a:t>
            </a:fld>
            <a:endParaRPr lang="en-GB" dirty="0" smtClean="0">
              <a:solidFill>
                <a:srgbClr val="002776"/>
              </a:solidFill>
            </a:endParaRPr>
          </a:p>
        </p:txBody>
      </p:sp>
    </p:spTree>
    <p:extLst>
      <p:ext uri="{BB962C8B-B14F-4D97-AF65-F5344CB8AC3E}">
        <p14:creationId xmlns:p14="http://schemas.microsoft.com/office/powerpoint/2010/main" val="147942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p:cNvSpPr>
          <p:nvPr>
            <p:ph idx="1"/>
          </p:nvPr>
        </p:nvSpPr>
        <p:spPr>
          <a:xfrm>
            <a:off x="426011" y="1202818"/>
            <a:ext cx="9123363" cy="5061504"/>
          </a:xfrm>
        </p:spPr>
        <p:txBody>
          <a:bodyPr>
            <a:noAutofit/>
          </a:bodyPr>
          <a:lstStyle/>
          <a:p>
            <a:pPr marL="304800" lvl="1" indent="-303213">
              <a:spcAft>
                <a:spcPct val="25000"/>
              </a:spcAft>
              <a:buNone/>
              <a:defRPr/>
            </a:pPr>
            <a:r>
              <a:rPr lang="en-GB" b="1" dirty="0">
                <a:solidFill>
                  <a:srgbClr val="3C8A2E"/>
                </a:solidFill>
              </a:rPr>
              <a:t>Joint IASB/FASB decisions – 20 November</a:t>
            </a:r>
          </a:p>
          <a:p>
            <a:pPr lvl="1">
              <a:spcBef>
                <a:spcPts val="600"/>
              </a:spcBef>
              <a:spcAft>
                <a:spcPct val="25000"/>
              </a:spcAft>
              <a:defRPr/>
            </a:pPr>
            <a:r>
              <a:rPr lang="en-GB" dirty="0" smtClean="0">
                <a:solidFill>
                  <a:srgbClr val="002776"/>
                </a:solidFill>
              </a:rPr>
              <a:t>Acceptance that certain non-par contracts have cash flows affected by assets (e.g. universal life and index-linked)</a:t>
            </a:r>
          </a:p>
          <a:p>
            <a:pPr lvl="1">
              <a:spcBef>
                <a:spcPts val="600"/>
              </a:spcBef>
              <a:spcAft>
                <a:spcPct val="25000"/>
              </a:spcAft>
              <a:defRPr/>
            </a:pPr>
            <a:r>
              <a:rPr lang="en-GB" dirty="0" smtClean="0">
                <a:solidFill>
                  <a:srgbClr val="002776"/>
                </a:solidFill>
              </a:rPr>
              <a:t>Introduced new application guidance to allow the reset through income of the asset returns’ effect on those cash flows with the difference through OCI</a:t>
            </a:r>
            <a:endParaRPr lang="en-GB" dirty="0">
              <a:solidFill>
                <a:srgbClr val="002776"/>
              </a:solidFill>
            </a:endParaRPr>
          </a:p>
          <a:p>
            <a:pPr marL="304800" lvl="1" indent="-303213">
              <a:spcAft>
                <a:spcPct val="25000"/>
              </a:spcAft>
              <a:buNone/>
              <a:defRPr/>
            </a:pPr>
            <a:r>
              <a:rPr lang="en-GB" b="1" dirty="0" smtClean="0">
                <a:solidFill>
                  <a:srgbClr val="3C8A2E"/>
                </a:solidFill>
              </a:rPr>
              <a:t>IASB </a:t>
            </a:r>
            <a:r>
              <a:rPr lang="en-GB" b="1" dirty="0">
                <a:solidFill>
                  <a:srgbClr val="3C8A2E"/>
                </a:solidFill>
              </a:rPr>
              <a:t>only decisions – 21 November</a:t>
            </a:r>
          </a:p>
          <a:p>
            <a:pPr lvl="1">
              <a:spcBef>
                <a:spcPts val="600"/>
              </a:spcBef>
              <a:spcAft>
                <a:spcPct val="25000"/>
              </a:spcAft>
              <a:defRPr/>
            </a:pPr>
            <a:r>
              <a:rPr lang="en-GB" sz="1800" dirty="0" smtClean="0">
                <a:solidFill>
                  <a:srgbClr val="002776"/>
                </a:solidFill>
              </a:rPr>
              <a:t>Presentation requirements for balance sheet and income statement have been refined</a:t>
            </a:r>
          </a:p>
          <a:p>
            <a:pPr lvl="1">
              <a:spcBef>
                <a:spcPts val="600"/>
              </a:spcBef>
              <a:spcAft>
                <a:spcPct val="25000"/>
              </a:spcAft>
              <a:defRPr/>
            </a:pPr>
            <a:r>
              <a:rPr lang="en-GB" sz="1800" dirty="0" smtClean="0">
                <a:solidFill>
                  <a:srgbClr val="002776"/>
                </a:solidFill>
              </a:rPr>
              <a:t>Disclosure requirements for the mirroring approach </a:t>
            </a:r>
            <a:r>
              <a:rPr lang="en-GB" dirty="0" smtClean="0">
                <a:solidFill>
                  <a:srgbClr val="002776"/>
                </a:solidFill>
              </a:rPr>
              <a:t>and balance sheet movement reconciliation</a:t>
            </a:r>
          </a:p>
          <a:p>
            <a:pPr lvl="1">
              <a:spcBef>
                <a:spcPts val="600"/>
              </a:spcBef>
              <a:spcAft>
                <a:spcPct val="25000"/>
              </a:spcAft>
              <a:defRPr/>
            </a:pPr>
            <a:r>
              <a:rPr lang="en-GB" dirty="0">
                <a:solidFill>
                  <a:srgbClr val="002776"/>
                </a:solidFill>
              </a:rPr>
              <a:t>D</a:t>
            </a:r>
            <a:r>
              <a:rPr lang="en-GB" sz="1800" dirty="0" smtClean="0">
                <a:solidFill>
                  <a:srgbClr val="002776"/>
                </a:solidFill>
              </a:rPr>
              <a:t>isclosure requirement on </a:t>
            </a:r>
            <a:r>
              <a:rPr lang="en-GB" dirty="0" smtClean="0">
                <a:solidFill>
                  <a:srgbClr val="002776"/>
                </a:solidFill>
              </a:rPr>
              <a:t>transition simplified </a:t>
            </a:r>
            <a:endParaRPr lang="en-GB" sz="1800" dirty="0" smtClean="0">
              <a:solidFill>
                <a:srgbClr val="002776"/>
              </a:solidFill>
            </a:endParaRPr>
          </a:p>
          <a:p>
            <a:pPr lvl="1">
              <a:spcBef>
                <a:spcPts val="600"/>
              </a:spcBef>
              <a:spcAft>
                <a:spcPct val="25000"/>
              </a:spcAft>
              <a:defRPr/>
            </a:pPr>
            <a:r>
              <a:rPr lang="en-GB" sz="1800" dirty="0" smtClean="0">
                <a:solidFill>
                  <a:srgbClr val="002776"/>
                </a:solidFill>
              </a:rPr>
              <a:t>Approach to fieldwork after re-exposure agreed</a:t>
            </a:r>
          </a:p>
          <a:p>
            <a:pPr marL="0" lvl="1" indent="0">
              <a:spcBef>
                <a:spcPts val="600"/>
              </a:spcBef>
              <a:spcAft>
                <a:spcPct val="25000"/>
              </a:spcAft>
              <a:buNone/>
              <a:defRPr/>
            </a:pPr>
            <a:r>
              <a:rPr lang="en-GB" b="1" dirty="0">
                <a:solidFill>
                  <a:srgbClr val="3C8A2E"/>
                </a:solidFill>
              </a:rPr>
              <a:t>IFRS 9 ED on the OCI model has been issued on 28 November – comments due on 28 March 2013</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2</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(December 2012)</a:t>
            </a:r>
            <a:endParaRPr lang="en-US" dirty="0" smtClean="0"/>
          </a:p>
        </p:txBody>
      </p:sp>
      <p:sp>
        <p:nvSpPr>
          <p:cNvPr id="7" name="Title 6"/>
          <p:cNvSpPr>
            <a:spLocks noGrp="1"/>
          </p:cNvSpPr>
          <p:nvPr>
            <p:ph type="title"/>
          </p:nvPr>
        </p:nvSpPr>
        <p:spPr/>
        <p:txBody>
          <a:bodyPr/>
          <a:lstStyle/>
          <a:p>
            <a:r>
              <a:rPr lang="en-GB" dirty="0" smtClean="0"/>
              <a:t>Highlights</a:t>
            </a:r>
            <a:endParaRPr lang="en-GB" sz="2000" dirty="0"/>
          </a:p>
        </p:txBody>
      </p:sp>
    </p:spTree>
    <p:extLst>
      <p:ext uri="{BB962C8B-B14F-4D97-AF65-F5344CB8AC3E}">
        <p14:creationId xmlns:p14="http://schemas.microsoft.com/office/powerpoint/2010/main" val="1706860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z="2400" dirty="0" smtClean="0">
                <a:latin typeface="+mn-lt"/>
              </a:rPr>
              <a:t>Discount rate for contracts for which mirroring approach does not apply – paper 2A/95A</a:t>
            </a:r>
          </a:p>
        </p:txBody>
      </p:sp>
      <p:sp>
        <p:nvSpPr>
          <p:cNvPr id="14339" name="Rectangle 3"/>
          <p:cNvSpPr>
            <a:spLocks noGrp="1"/>
          </p:cNvSpPr>
          <p:nvPr>
            <p:ph idx="1"/>
          </p:nvPr>
        </p:nvSpPr>
        <p:spPr>
          <a:xfrm>
            <a:off x="439738" y="1436289"/>
            <a:ext cx="9051925" cy="5005454"/>
          </a:xfrm>
        </p:spPr>
        <p:txBody>
          <a:bodyPr/>
          <a:lstStyle/>
          <a:p>
            <a:pPr marL="0" lvl="1" indent="0">
              <a:spcBef>
                <a:spcPts val="600"/>
              </a:spcBef>
              <a:spcAft>
                <a:spcPct val="25000"/>
              </a:spcAft>
              <a:buNone/>
              <a:defRPr/>
            </a:pPr>
            <a:r>
              <a:rPr lang="en-GB" b="1" dirty="0" smtClean="0">
                <a:solidFill>
                  <a:srgbClr val="3C8A2E"/>
                </a:solidFill>
              </a:rPr>
              <a:t>Staff Recommendation</a:t>
            </a:r>
          </a:p>
          <a:p>
            <a:r>
              <a:rPr lang="en-GB" dirty="0" smtClean="0"/>
              <a:t>The Staff recommended </a:t>
            </a:r>
            <a:r>
              <a:rPr lang="en-GB" dirty="0"/>
              <a:t>that for contracts whose cash flows are not subject to the </a:t>
            </a:r>
            <a:endParaRPr lang="en-GB" dirty="0" smtClean="0"/>
          </a:p>
          <a:p>
            <a:r>
              <a:rPr lang="en-GB" dirty="0" smtClean="0"/>
              <a:t>mirroring </a:t>
            </a:r>
            <a:r>
              <a:rPr lang="en-GB" dirty="0"/>
              <a:t>approach </a:t>
            </a:r>
            <a:r>
              <a:rPr lang="en-GB" dirty="0" smtClean="0"/>
              <a:t>but have cash flows that are </a:t>
            </a:r>
            <a:r>
              <a:rPr lang="en-GB" dirty="0"/>
              <a:t>affected by asset </a:t>
            </a:r>
            <a:r>
              <a:rPr lang="en-GB" dirty="0" smtClean="0"/>
              <a:t>returns:</a:t>
            </a:r>
            <a:endParaRPr lang="en-GB" dirty="0"/>
          </a:p>
          <a:p>
            <a:pPr>
              <a:buFont typeface="Wingdings" pitchFamily="2" charset="2"/>
              <a:buChar char="§"/>
            </a:pPr>
            <a:r>
              <a:rPr lang="en-GB" dirty="0" smtClean="0"/>
              <a:t>The </a:t>
            </a:r>
            <a:r>
              <a:rPr lang="en-GB" dirty="0"/>
              <a:t>discount rate that reflects the characteristics of the </a:t>
            </a:r>
            <a:r>
              <a:rPr lang="en-GB" dirty="0" smtClean="0"/>
              <a:t>contract’s </a:t>
            </a:r>
            <a:r>
              <a:rPr lang="en-GB" dirty="0"/>
              <a:t>cash flows </a:t>
            </a:r>
            <a:r>
              <a:rPr lang="en-GB" b="1" u="sng" dirty="0"/>
              <a:t>shall reflect the extent to which the estimated cash flows are affected by the return from those assets</a:t>
            </a:r>
            <a:r>
              <a:rPr lang="en-GB" dirty="0"/>
              <a:t>. This would be the case regardless of whether </a:t>
            </a:r>
            <a:r>
              <a:rPr lang="en-GB" dirty="0" smtClean="0"/>
              <a:t>the:</a:t>
            </a:r>
          </a:p>
          <a:p>
            <a:pPr marL="904875" indent="-400050">
              <a:buFont typeface="+mj-lt"/>
              <a:buAutoNum type="romanUcPeriod"/>
            </a:pPr>
            <a:r>
              <a:rPr lang="en-GB" dirty="0" smtClean="0"/>
              <a:t>transfer </a:t>
            </a:r>
            <a:r>
              <a:rPr lang="en-GB" dirty="0"/>
              <a:t>of the expected returns of those assets are the result of the exercise of insurer’s </a:t>
            </a:r>
            <a:r>
              <a:rPr lang="en-GB" dirty="0" smtClean="0"/>
              <a:t>discretion (e.g. universal life insurance contracts); or</a:t>
            </a:r>
          </a:p>
          <a:p>
            <a:pPr marL="904875" indent="-400050">
              <a:buFont typeface="+mj-lt"/>
              <a:buAutoNum type="romanUcPeriod"/>
            </a:pPr>
            <a:r>
              <a:rPr lang="en-GB" dirty="0" smtClean="0"/>
              <a:t>the </a:t>
            </a:r>
            <a:r>
              <a:rPr lang="en-GB" dirty="0"/>
              <a:t>specified assets are not held by the </a:t>
            </a:r>
            <a:r>
              <a:rPr lang="en-GB" dirty="0" smtClean="0"/>
              <a:t>insurer</a:t>
            </a:r>
            <a:r>
              <a:rPr lang="en-GB" dirty="0"/>
              <a:t> </a:t>
            </a:r>
            <a:r>
              <a:rPr lang="en-GB" dirty="0" smtClean="0"/>
              <a:t>(e.g. index-linked insurance contracts)</a:t>
            </a:r>
            <a:endParaRPr lang="en-GB" b="1" dirty="0" smtClean="0">
              <a:solidFill>
                <a:srgbClr val="3C8A2E"/>
              </a:solidFill>
            </a:endParaRPr>
          </a:p>
        </p:txBody>
      </p:sp>
      <p:sp>
        <p:nvSpPr>
          <p:cNvPr id="6149" name="Slide Number Placeholder 4"/>
          <p:cNvSpPr>
            <a:spLocks noGrp="1"/>
          </p:cNvSpPr>
          <p:nvPr>
            <p:ph type="sldNum" sz="quarter" idx="10"/>
          </p:nvPr>
        </p:nvSpPr>
        <p:spPr/>
        <p:txBody>
          <a:bodyPr/>
          <a:lstStyle/>
          <a:p>
            <a:fld id="{DD604C90-1A70-49F2-9802-2464204813EA}" type="slidenum">
              <a:rPr lang="en-GB" smtClean="0"/>
              <a:pPr/>
              <a:t>3</a:t>
            </a:fld>
            <a:endParaRPr lang="en-GB" dirty="0" smtClean="0"/>
          </a:p>
        </p:txBody>
      </p:sp>
      <p:sp>
        <p:nvSpPr>
          <p:cNvPr id="6" name="Footer Placeholder 10"/>
          <p:cNvSpPr>
            <a:spLocks noGrp="1"/>
          </p:cNvSpPr>
          <p:nvPr>
            <p:ph type="ftr" sz="quarter" idx="11"/>
          </p:nvPr>
        </p:nvSpPr>
        <p:spPr/>
        <p:txBody>
          <a:bodyPr/>
          <a:lstStyle/>
          <a:p>
            <a:r>
              <a:rPr lang="en-GB" smtClean="0"/>
              <a:t>IFRS 4 Phase II – Webcast (December 2012)</a:t>
            </a:r>
            <a:endParaRPr lang="en-US" dirty="0" smtClean="0"/>
          </a:p>
        </p:txBody>
      </p:sp>
    </p:spTree>
    <p:extLst>
      <p:ext uri="{BB962C8B-B14F-4D97-AF65-F5344CB8AC3E}">
        <p14:creationId xmlns:p14="http://schemas.microsoft.com/office/powerpoint/2010/main" val="2972902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p:spPr>
        <p:txBody>
          <a:bodyPr/>
          <a:lstStyle/>
          <a:p>
            <a:pPr lvl="2">
              <a:lnSpc>
                <a:spcPct val="100000"/>
              </a:lnSpc>
            </a:pPr>
            <a:r>
              <a:rPr lang="en-GB" sz="2400" dirty="0" smtClean="0"/>
              <a:t>Discount rate </a:t>
            </a:r>
            <a:r>
              <a:rPr lang="en-GB" sz="2400" dirty="0"/>
              <a:t>for contract for which mirroring approach does not apply – paper 2A/95A </a:t>
            </a:r>
            <a:r>
              <a:rPr lang="en-GB" sz="2400" dirty="0" smtClean="0"/>
              <a:t>(cont.)</a:t>
            </a:r>
          </a:p>
        </p:txBody>
      </p:sp>
      <p:sp>
        <p:nvSpPr>
          <p:cNvPr id="14339" name="Rectangle 3"/>
          <p:cNvSpPr>
            <a:spLocks noGrp="1"/>
          </p:cNvSpPr>
          <p:nvPr>
            <p:ph idx="1"/>
          </p:nvPr>
        </p:nvSpPr>
        <p:spPr>
          <a:xfrm>
            <a:off x="418479" y="1108047"/>
            <a:ext cx="9123363" cy="2481291"/>
          </a:xfrm>
        </p:spPr>
        <p:txBody>
          <a:bodyPr/>
          <a:lstStyle/>
          <a:p>
            <a:pPr marL="304800" lvl="1" indent="-303213">
              <a:spcAft>
                <a:spcPct val="25000"/>
              </a:spcAft>
              <a:buNone/>
              <a:defRPr/>
            </a:pPr>
            <a:endParaRPr lang="en-GB" sz="1800" b="1" dirty="0" smtClean="0">
              <a:solidFill>
                <a:srgbClr val="3C8A2E"/>
              </a:solidFill>
            </a:endParaRPr>
          </a:p>
          <a:p>
            <a:pPr marL="304800" lvl="1" indent="-303213">
              <a:spcAft>
                <a:spcPct val="25000"/>
              </a:spcAft>
              <a:buNone/>
              <a:defRPr/>
            </a:pPr>
            <a:r>
              <a:rPr lang="en-GB" sz="1800" b="1" dirty="0" smtClean="0">
                <a:solidFill>
                  <a:srgbClr val="3C8A2E"/>
                </a:solidFill>
              </a:rPr>
              <a:t>Discussion</a:t>
            </a:r>
            <a:endParaRPr lang="en-GB" sz="1800" b="1" dirty="0">
              <a:solidFill>
                <a:srgbClr val="3C8A2E"/>
              </a:solidFill>
            </a:endParaRPr>
          </a:p>
          <a:p>
            <a:pPr marL="177800" lvl="1" indent="-176213">
              <a:spcAft>
                <a:spcPct val="25000"/>
              </a:spcAft>
              <a:defRPr/>
            </a:pPr>
            <a:r>
              <a:rPr lang="en-GB" sz="1800" dirty="0" smtClean="0"/>
              <a:t>Brief discussion</a:t>
            </a:r>
          </a:p>
          <a:p>
            <a:pPr marL="177800" lvl="1" indent="-176213">
              <a:spcAft>
                <a:spcPct val="25000"/>
              </a:spcAft>
              <a:defRPr/>
            </a:pPr>
            <a:r>
              <a:rPr lang="en-GB" sz="1800" dirty="0" smtClean="0"/>
              <a:t>All generally agreed with Staff proposals. </a:t>
            </a:r>
          </a:p>
          <a:p>
            <a:pPr marL="177800" lvl="1" indent="-176213">
              <a:spcAft>
                <a:spcPct val="25000"/>
              </a:spcAft>
              <a:defRPr/>
            </a:pPr>
            <a:r>
              <a:rPr lang="en-GB" sz="1800" dirty="0" smtClean="0"/>
              <a:t>Both </a:t>
            </a:r>
            <a:r>
              <a:rPr lang="en-GB" sz="1800" dirty="0"/>
              <a:t>the </a:t>
            </a:r>
            <a:r>
              <a:rPr lang="en-GB" sz="1800" b="1" dirty="0"/>
              <a:t>IASB and FASB supported</a:t>
            </a:r>
            <a:r>
              <a:rPr lang="en-GB" sz="1800" dirty="0"/>
              <a:t> the staff </a:t>
            </a:r>
            <a:r>
              <a:rPr lang="en-GB" sz="1800" dirty="0" smtClean="0"/>
              <a:t>recommendations</a:t>
            </a:r>
            <a:endParaRPr lang="en-GB" sz="1800" dirty="0"/>
          </a:p>
          <a:p>
            <a:pPr marL="177800" lvl="1" indent="-176213">
              <a:spcAft>
                <a:spcPct val="25000"/>
              </a:spcAft>
              <a:defRPr/>
            </a:pPr>
            <a:endParaRPr lang="en-GB" sz="1800"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4</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smtClean="0"/>
              <a:t>IFRS 4 Phase II – Webcast (December 2012)</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829137840"/>
              </p:ext>
            </p:extLst>
          </p:nvPr>
        </p:nvGraphicFramePr>
        <p:xfrm>
          <a:off x="417933" y="3200261"/>
          <a:ext cx="8869557" cy="949729"/>
        </p:xfrm>
        <a:graphic>
          <a:graphicData uri="http://schemas.openxmlformats.org/drawingml/2006/table">
            <a:tbl>
              <a:tblPr firstRow="1" bandRow="1">
                <a:tableStyleId>{5C22544A-7EE6-4342-B048-85BDC9FD1C3A}</a:tableStyleId>
              </a:tblPr>
              <a:tblGrid>
                <a:gridCol w="4056754"/>
                <a:gridCol w="2626415"/>
                <a:gridCol w="2186388"/>
              </a:tblGrid>
              <a:tr h="447478">
                <a:tc>
                  <a:txBody>
                    <a:bodyPr/>
                    <a:lstStyle/>
                    <a:p>
                      <a:r>
                        <a:rPr lang="en-GB" dirty="0" smtClean="0"/>
                        <a:t>Decision</a:t>
                      </a:r>
                    </a:p>
                  </a:txBody>
                  <a:tcPr/>
                </a:tc>
                <a:tc>
                  <a:txBody>
                    <a:bodyPr/>
                    <a:lstStyle/>
                    <a:p>
                      <a:r>
                        <a:rPr lang="en-GB" dirty="0" smtClean="0"/>
                        <a:t>IASB vote</a:t>
                      </a:r>
                      <a:endParaRPr lang="en-GB" dirty="0"/>
                    </a:p>
                  </a:txBody>
                  <a:tcPr/>
                </a:tc>
                <a:tc>
                  <a:txBody>
                    <a:bodyPr/>
                    <a:lstStyle/>
                    <a:p>
                      <a:r>
                        <a:rPr lang="en-GB" dirty="0" smtClean="0"/>
                        <a:t>FASB vote</a:t>
                      </a:r>
                      <a:endParaRPr lang="en-GB" dirty="0"/>
                    </a:p>
                  </a:txBody>
                  <a:tcPr/>
                </a:tc>
              </a:tr>
              <a:tr h="502251">
                <a:tc>
                  <a:txBody>
                    <a:bodyPr/>
                    <a:lstStyle/>
                    <a:p>
                      <a:r>
                        <a:rPr lang="en-GB" dirty="0" smtClean="0">
                          <a:solidFill>
                            <a:schemeClr val="tx1"/>
                          </a:solidFill>
                        </a:rPr>
                        <a:t>Approve Staff recommendation</a:t>
                      </a:r>
                      <a:endParaRPr lang="en-GB" dirty="0">
                        <a:solidFill>
                          <a:schemeClr val="tx1"/>
                        </a:solidFill>
                      </a:endParaRPr>
                    </a:p>
                  </a:txBody>
                  <a:tcPr anchor="ctr"/>
                </a:tc>
                <a:tc>
                  <a:txBody>
                    <a:bodyPr/>
                    <a:lstStyle/>
                    <a:p>
                      <a:r>
                        <a:rPr lang="en-GB" dirty="0" smtClean="0">
                          <a:solidFill>
                            <a:schemeClr val="tx1"/>
                          </a:solidFill>
                        </a:rPr>
                        <a:t>Majority (12 vs. 2)</a:t>
                      </a:r>
                      <a:endParaRPr lang="en-GB" dirty="0">
                        <a:solidFill>
                          <a:schemeClr val="tx1"/>
                        </a:solidFill>
                      </a:endParaRPr>
                    </a:p>
                  </a:txBody>
                  <a:tcPr anchor="ctr"/>
                </a:tc>
                <a:tc>
                  <a:txBody>
                    <a:bodyPr/>
                    <a:lstStyle/>
                    <a:p>
                      <a:r>
                        <a:rPr lang="en-GB" dirty="0" smtClean="0">
                          <a:solidFill>
                            <a:schemeClr val="tx1"/>
                          </a:solidFill>
                        </a:rPr>
                        <a:t>Unanimous</a:t>
                      </a:r>
                      <a:endParaRPr lang="en-GB" dirty="0">
                        <a:solidFill>
                          <a:schemeClr val="tx1"/>
                        </a:solidFill>
                      </a:endParaRPr>
                    </a:p>
                  </a:txBody>
                  <a:tcPr anchor="ctr"/>
                </a:tc>
              </a:tr>
            </a:tbl>
          </a:graphicData>
        </a:graphic>
      </p:graphicFrame>
    </p:spTree>
    <p:extLst>
      <p:ext uri="{BB962C8B-B14F-4D97-AF65-F5344CB8AC3E}">
        <p14:creationId xmlns:p14="http://schemas.microsoft.com/office/powerpoint/2010/main" val="470413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xfrm>
            <a:off x="442913" y="350838"/>
            <a:ext cx="9123362" cy="746442"/>
          </a:xfrm>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a:t>Discount rate for contract for which mirroring approach does not apply – paper 2A/95A (cont.)</a:t>
            </a:r>
          </a:p>
        </p:txBody>
      </p:sp>
      <p:sp>
        <p:nvSpPr>
          <p:cNvPr id="14339" name="Rectangle 3"/>
          <p:cNvSpPr>
            <a:spLocks noGrp="1"/>
          </p:cNvSpPr>
          <p:nvPr>
            <p:ph idx="1"/>
          </p:nvPr>
        </p:nvSpPr>
        <p:spPr>
          <a:xfrm>
            <a:off x="422294" y="1131527"/>
            <a:ext cx="9123363" cy="4929823"/>
          </a:xfrm>
        </p:spPr>
        <p:txBody>
          <a:bodyPr/>
          <a:lstStyle/>
          <a:p>
            <a:pPr marL="0" lvl="2" indent="0">
              <a:spcAft>
                <a:spcPts val="288"/>
              </a:spcAft>
              <a:buNone/>
            </a:pPr>
            <a:endParaRPr lang="en-GB" sz="1800" b="1" dirty="0" smtClean="0">
              <a:solidFill>
                <a:srgbClr val="3C8A2E"/>
              </a:solidFill>
            </a:endParaRPr>
          </a:p>
          <a:p>
            <a:pPr marL="0" lvl="1" indent="1588">
              <a:spcAft>
                <a:spcPct val="25000"/>
              </a:spcAft>
              <a:buNone/>
              <a:defRPr/>
            </a:pPr>
            <a:r>
              <a:rPr lang="en-GB" b="1" dirty="0">
                <a:solidFill>
                  <a:srgbClr val="3C8A2E"/>
                </a:solidFill>
              </a:rPr>
              <a:t>Staff recommendation – Discount rate where the cash flows are affected by expected asset </a:t>
            </a:r>
            <a:r>
              <a:rPr lang="en-GB" b="1" dirty="0" smtClean="0">
                <a:solidFill>
                  <a:srgbClr val="3C8A2E"/>
                </a:solidFill>
              </a:rPr>
              <a:t>returns</a:t>
            </a:r>
            <a:endParaRPr lang="en-GB" sz="1800" b="1" dirty="0">
              <a:solidFill>
                <a:srgbClr val="3C8A2E"/>
              </a:solidFill>
            </a:endParaRPr>
          </a:p>
          <a:p>
            <a:pPr marL="177800" lvl="1" indent="-176213">
              <a:spcAft>
                <a:spcPct val="25000"/>
              </a:spcAft>
              <a:defRPr/>
            </a:pPr>
            <a:r>
              <a:rPr lang="en-GB" dirty="0"/>
              <a:t>Upon </a:t>
            </a:r>
            <a:r>
              <a:rPr lang="en-GB" b="1" dirty="0"/>
              <a:t>any change </a:t>
            </a:r>
            <a:r>
              <a:rPr lang="en-GB" dirty="0"/>
              <a:t>in expectations of the crediting rate used to measure the insurance contracts liability, an insurer shall </a:t>
            </a:r>
            <a:r>
              <a:rPr lang="en-GB" b="1" dirty="0"/>
              <a:t>reset </a:t>
            </a:r>
            <a:r>
              <a:rPr lang="en-GB" dirty="0"/>
              <a:t>the locked-in </a:t>
            </a:r>
            <a:r>
              <a:rPr lang="en-GB" b="1" dirty="0"/>
              <a:t>discount </a:t>
            </a:r>
            <a:r>
              <a:rPr lang="en-GB" b="1" dirty="0" smtClean="0"/>
              <a:t>rate</a:t>
            </a:r>
            <a:r>
              <a:rPr lang="en-GB" dirty="0"/>
              <a:t> </a:t>
            </a:r>
            <a:r>
              <a:rPr lang="en-GB" dirty="0" smtClean="0"/>
              <a:t>that is used to present the interest expense</a:t>
            </a:r>
          </a:p>
          <a:p>
            <a:pPr marL="304800" lvl="1" indent="-303213">
              <a:spcAft>
                <a:spcPct val="25000"/>
              </a:spcAft>
              <a:buNone/>
              <a:defRPr/>
            </a:pPr>
            <a:r>
              <a:rPr lang="en-GB" b="1" dirty="0">
                <a:solidFill>
                  <a:srgbClr val="3C8A2E"/>
                </a:solidFill>
              </a:rPr>
              <a:t>Discussion</a:t>
            </a:r>
          </a:p>
          <a:p>
            <a:pPr marL="304800" lvl="1" indent="-303213">
              <a:spcAft>
                <a:spcPct val="25000"/>
              </a:spcAft>
              <a:defRPr/>
            </a:pPr>
            <a:r>
              <a:rPr lang="en-GB" dirty="0"/>
              <a:t>Brief discussion</a:t>
            </a:r>
          </a:p>
          <a:p>
            <a:pPr marL="304800" lvl="1" indent="-303213">
              <a:spcAft>
                <a:spcPct val="25000"/>
              </a:spcAft>
              <a:defRPr/>
            </a:pPr>
            <a:r>
              <a:rPr lang="en-GB" dirty="0"/>
              <a:t>All generally agreed with Staff </a:t>
            </a:r>
            <a:r>
              <a:rPr lang="en-GB" dirty="0" smtClean="0"/>
              <a:t>proposals</a:t>
            </a:r>
            <a:endParaRPr lang="en-GB" dirty="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5</a:t>
            </a:fld>
            <a:endParaRPr lang="en-GB" dirty="0" smtClean="0"/>
          </a:p>
        </p:txBody>
      </p:sp>
      <p:sp>
        <p:nvSpPr>
          <p:cNvPr id="6" name="Footer Placeholder 10"/>
          <p:cNvSpPr>
            <a:spLocks noGrp="1"/>
          </p:cNvSpPr>
          <p:nvPr>
            <p:ph type="ftr" sz="quarter" idx="11"/>
          </p:nvPr>
        </p:nvSpPr>
        <p:spPr bwMode="auto">
          <a:xfrm>
            <a:off x="836613" y="6554788"/>
            <a:ext cx="4676775" cy="142875"/>
          </a:xfrm>
          <a:noFill/>
          <a:ln>
            <a:miter lim="800000"/>
            <a:headEnd/>
            <a:tailEnd/>
          </a:ln>
        </p:spPr>
        <p:txBody>
          <a:bodyPr/>
          <a:lstStyle/>
          <a:p>
            <a:pPr defTabSz="955675"/>
            <a:r>
              <a:rPr lang="en-GB" dirty="0" smtClean="0"/>
              <a:t>IFRS 4 Phase II – Webcast (December 2012)</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02453725"/>
              </p:ext>
            </p:extLst>
          </p:nvPr>
        </p:nvGraphicFramePr>
        <p:xfrm>
          <a:off x="414338" y="4248346"/>
          <a:ext cx="8869557" cy="1087558"/>
        </p:xfrm>
        <a:graphic>
          <a:graphicData uri="http://schemas.openxmlformats.org/drawingml/2006/table">
            <a:tbl>
              <a:tblPr firstRow="1" bandRow="1">
                <a:tableStyleId>{5C22544A-7EE6-4342-B048-85BDC9FD1C3A}</a:tableStyleId>
              </a:tblPr>
              <a:tblGrid>
                <a:gridCol w="4056754"/>
                <a:gridCol w="2626415"/>
                <a:gridCol w="2186388"/>
              </a:tblGrid>
              <a:tr h="447478">
                <a:tc>
                  <a:txBody>
                    <a:bodyPr/>
                    <a:lstStyle/>
                    <a:p>
                      <a:r>
                        <a:rPr lang="en-GB" dirty="0" smtClean="0"/>
                        <a:t>Decision</a:t>
                      </a:r>
                    </a:p>
                  </a:txBody>
                  <a:tcPr/>
                </a:tc>
                <a:tc>
                  <a:txBody>
                    <a:bodyPr/>
                    <a:lstStyle/>
                    <a:p>
                      <a:r>
                        <a:rPr lang="en-GB" dirty="0" smtClean="0"/>
                        <a:t>IASB vote</a:t>
                      </a:r>
                      <a:endParaRPr lang="en-GB" dirty="0"/>
                    </a:p>
                  </a:txBody>
                  <a:tcPr/>
                </a:tc>
                <a:tc>
                  <a:txBody>
                    <a:bodyPr/>
                    <a:lstStyle/>
                    <a:p>
                      <a:r>
                        <a:rPr lang="en-GB" dirty="0" smtClean="0"/>
                        <a:t>FASB vote</a:t>
                      </a:r>
                      <a:endParaRPr lang="en-GB" dirty="0"/>
                    </a:p>
                  </a:txBody>
                  <a:tcPr/>
                </a:tc>
              </a:tr>
              <a:tr h="502251">
                <a:tc>
                  <a:txBody>
                    <a:bodyPr/>
                    <a:lstStyle/>
                    <a:p>
                      <a:r>
                        <a:rPr lang="en-GB" dirty="0" smtClean="0"/>
                        <a:t>Approve Staff recommendation</a:t>
                      </a:r>
                      <a:endParaRPr lang="en-GB" dirty="0"/>
                    </a:p>
                  </a:txBody>
                  <a:tcPr anchor="ctr"/>
                </a:tc>
                <a:tc>
                  <a:txBody>
                    <a:bodyPr/>
                    <a:lstStyle/>
                    <a:p>
                      <a:r>
                        <a:rPr lang="en-GB" dirty="0" smtClean="0"/>
                        <a:t>Majority (all</a:t>
                      </a:r>
                      <a:r>
                        <a:rPr lang="en-GB" baseline="0" dirty="0" smtClean="0"/>
                        <a:t> of 14 present IASB members)</a:t>
                      </a:r>
                      <a:endParaRPr lang="en-GB" dirty="0"/>
                    </a:p>
                  </a:txBody>
                  <a:tcPr anchor="ctr"/>
                </a:tc>
                <a:tc>
                  <a:txBody>
                    <a:bodyPr/>
                    <a:lstStyle/>
                    <a:p>
                      <a:r>
                        <a:rPr lang="en-GB" dirty="0" smtClean="0"/>
                        <a:t>Unanimous</a:t>
                      </a:r>
                      <a:endParaRPr lang="en-GB" dirty="0"/>
                    </a:p>
                  </a:txBody>
                  <a:tcPr anchor="ctr"/>
                </a:tc>
              </a:tr>
            </a:tbl>
          </a:graphicData>
        </a:graphic>
      </p:graphicFrame>
    </p:spTree>
    <p:extLst>
      <p:ext uri="{BB962C8B-B14F-4D97-AF65-F5344CB8AC3E}">
        <p14:creationId xmlns:p14="http://schemas.microsoft.com/office/powerpoint/2010/main" val="251091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bodyPr>
          <a:lstStyle/>
          <a:p>
            <a:pPr lvl="2">
              <a:lnSpc>
                <a:spcPct val="100000"/>
              </a:lnSpc>
            </a:pPr>
            <a:r>
              <a:rPr lang="en-GB" sz="2400" dirty="0"/>
              <a:t>Presentation of insurance contracts in the </a:t>
            </a:r>
            <a:r>
              <a:rPr lang="en-GB" sz="2400" dirty="0" smtClean="0"/>
              <a:t>balance sheet </a:t>
            </a:r>
            <a:r>
              <a:rPr lang="en-GB" sz="2400" dirty="0"/>
              <a:t>– paper </a:t>
            </a:r>
            <a:r>
              <a:rPr lang="en-GB" sz="2400" dirty="0" smtClean="0"/>
              <a:t>3B – IASB only</a:t>
            </a:r>
            <a:endParaRPr lang="en-GB" sz="2400" dirty="0"/>
          </a:p>
        </p:txBody>
      </p:sp>
      <p:sp>
        <p:nvSpPr>
          <p:cNvPr id="14339" name="Rectangle 3"/>
          <p:cNvSpPr>
            <a:spLocks noGrp="1"/>
          </p:cNvSpPr>
          <p:nvPr>
            <p:ph idx="1"/>
          </p:nvPr>
        </p:nvSpPr>
        <p:spPr>
          <a:xfrm>
            <a:off x="398794" y="1136033"/>
            <a:ext cx="9106517" cy="5219700"/>
          </a:xfrm>
        </p:spPr>
        <p:txBody>
          <a:bodyPr/>
          <a:lstStyle/>
          <a:p>
            <a:pPr marL="0" lvl="2" indent="0">
              <a:spcAft>
                <a:spcPts val="288"/>
              </a:spcAft>
              <a:buNone/>
            </a:pPr>
            <a:endParaRPr lang="en-GB" sz="1800" dirty="0"/>
          </a:p>
          <a:p>
            <a:pPr marL="0" lvl="2" indent="-303213">
              <a:spcAft>
                <a:spcPct val="25000"/>
              </a:spcAft>
              <a:buNone/>
              <a:defRPr/>
            </a:pPr>
            <a:r>
              <a:rPr lang="en-GB" sz="1800" b="1" dirty="0" smtClean="0">
                <a:solidFill>
                  <a:srgbClr val="3C8A2E"/>
                </a:solidFill>
              </a:rPr>
              <a:t>Staff recommended that in the statement of financial position an insurer should</a:t>
            </a:r>
            <a:r>
              <a:rPr lang="en-GB" sz="1800" b="1" dirty="0" smtClean="0"/>
              <a:t> </a:t>
            </a:r>
          </a:p>
          <a:p>
            <a:pPr marL="342900" lvl="2" indent="-342900">
              <a:spcAft>
                <a:spcPct val="25000"/>
              </a:spcAft>
              <a:buFont typeface="+mj-lt"/>
              <a:buAutoNum type="alphaLcParenR"/>
              <a:defRPr/>
            </a:pPr>
            <a:r>
              <a:rPr lang="en-GB" sz="1800" dirty="0" smtClean="0"/>
              <a:t>present </a:t>
            </a:r>
            <a:r>
              <a:rPr lang="en-GB" sz="1800" dirty="0"/>
              <a:t>all rights and obligations arising from an insurance contract on a net </a:t>
            </a:r>
            <a:r>
              <a:rPr lang="en-GB" sz="1800" dirty="0" smtClean="0"/>
              <a:t>basis</a:t>
            </a:r>
          </a:p>
          <a:p>
            <a:pPr marL="342900" lvl="2" indent="-342900">
              <a:spcAft>
                <a:spcPct val="25000"/>
              </a:spcAft>
              <a:buFont typeface="+mj-lt"/>
              <a:buAutoNum type="alphaLcParenR"/>
              <a:defRPr/>
            </a:pPr>
            <a:r>
              <a:rPr lang="en-GB" sz="1800" dirty="0" smtClean="0"/>
              <a:t>be </a:t>
            </a:r>
            <a:r>
              <a:rPr lang="en-GB" sz="1800" dirty="0"/>
              <a:t>required to present separate line items for insurance contracts and for reinsurance </a:t>
            </a:r>
            <a:r>
              <a:rPr lang="en-GB" sz="1800" dirty="0" smtClean="0"/>
              <a:t>contracts.</a:t>
            </a:r>
          </a:p>
          <a:p>
            <a:pPr marL="342900" lvl="2" indent="-342900">
              <a:spcAft>
                <a:spcPct val="25000"/>
              </a:spcAft>
              <a:buFont typeface="+mj-lt"/>
              <a:buAutoNum type="alphaLcParenR"/>
              <a:defRPr/>
            </a:pPr>
            <a:endParaRPr lang="en-GB" sz="1800" b="1" dirty="0" smtClean="0"/>
          </a:p>
          <a:p>
            <a:pPr marL="0" lvl="2" indent="0">
              <a:spcAft>
                <a:spcPct val="25000"/>
              </a:spcAft>
              <a:buNone/>
              <a:defRPr/>
            </a:pPr>
            <a:endParaRPr lang="en-GB" sz="1800" dirty="0" smtClean="0"/>
          </a:p>
          <a:p>
            <a:pPr marL="0" lvl="2" indent="0">
              <a:spcAft>
                <a:spcPct val="25000"/>
              </a:spcAft>
              <a:buNone/>
              <a:defRPr/>
            </a:pPr>
            <a:endParaRPr lang="en-GB" sz="1800" b="1" dirty="0" smtClean="0">
              <a:solidFill>
                <a:srgbClr val="3C8A2E"/>
              </a:solidFill>
            </a:endParaRPr>
          </a:p>
          <a:p>
            <a:pPr marL="0" lvl="2" indent="0">
              <a:spcAft>
                <a:spcPct val="25000"/>
              </a:spcAft>
              <a:buNone/>
              <a:defRPr/>
            </a:pPr>
            <a:endParaRPr lang="en-US" sz="1800" dirty="0" smtClean="0"/>
          </a:p>
          <a:p>
            <a:pPr marL="0" lvl="2" indent="0">
              <a:spcAft>
                <a:spcPct val="25000"/>
              </a:spcAft>
              <a:buNone/>
              <a:defRPr/>
            </a:pPr>
            <a:endParaRPr lang="en-US" sz="1800" dirty="0" smtClean="0"/>
          </a:p>
          <a:p>
            <a:pPr marL="285750" lvl="2" indent="-285750">
              <a:spcAft>
                <a:spcPct val="25000"/>
              </a:spcAft>
              <a:buFont typeface="Wingdings" pitchFamily="2" charset="2"/>
              <a:buChar char="§"/>
              <a:defRPr/>
            </a:pPr>
            <a:r>
              <a:rPr lang="en-US" sz="1800" dirty="0" smtClean="0"/>
              <a:t>The Staff also recommended to amend the list of minimum specified line items in paragraph 54 of IAS 1 to add insurance contracts and  reinsurance contracts</a:t>
            </a:r>
            <a:r>
              <a:rPr lang="en-US" sz="1800" b="1" dirty="0" smtClean="0"/>
              <a:t>.</a:t>
            </a:r>
          </a:p>
          <a:p>
            <a:pPr marL="285750" lvl="2" indent="-285750">
              <a:spcAft>
                <a:spcPct val="25000"/>
              </a:spcAft>
              <a:buFont typeface="Wingdings" pitchFamily="2" charset="2"/>
              <a:buChar char="§"/>
              <a:defRPr/>
            </a:pPr>
            <a:r>
              <a:rPr lang="en-US" sz="1800" dirty="0" smtClean="0"/>
              <a:t>After some deliberation, the Board </a:t>
            </a:r>
            <a:r>
              <a:rPr lang="en-GB" sz="1800" dirty="0" smtClean="0"/>
              <a:t>agreed to raise the issue in another meeting with no tentative decisions taken at this point on this matter</a:t>
            </a:r>
            <a:endParaRPr lang="en-GB" sz="1800" b="1" dirty="0" smtClean="0"/>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6</a:t>
            </a:fld>
            <a:endParaRPr lang="en-GB" dirty="0" smtClean="0"/>
          </a:p>
        </p:txBody>
      </p:sp>
      <p:sp>
        <p:nvSpPr>
          <p:cNvPr id="6" name="Footer Placeholder 10"/>
          <p:cNvSpPr>
            <a:spLocks noGrp="1"/>
          </p:cNvSpPr>
          <p:nvPr>
            <p:ph type="ftr" sz="quarter" idx="11"/>
          </p:nvPr>
        </p:nvSpPr>
        <p:spPr bwMode="auto">
          <a:noFill/>
          <a:ln>
            <a:miter lim="800000"/>
            <a:headEnd/>
            <a:tailEnd/>
          </a:ln>
        </p:spPr>
        <p:txBody>
          <a:bodyPr/>
          <a:lstStyle/>
          <a:p>
            <a:pPr defTabSz="955675"/>
            <a:r>
              <a:rPr lang="en-GB" dirty="0" smtClean="0"/>
              <a:t>IFRS 4 Phase II – Webcast </a:t>
            </a:r>
            <a:r>
              <a:rPr lang="en-GB" dirty="0"/>
              <a:t>(December 2012</a:t>
            </a:r>
            <a:r>
              <a:rPr lang="en-GB" dirty="0" smtClean="0"/>
              <a:t>)</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299982408"/>
              </p:ext>
            </p:extLst>
          </p:nvPr>
        </p:nvGraphicFramePr>
        <p:xfrm>
          <a:off x="414338" y="2956842"/>
          <a:ext cx="8886825" cy="923008"/>
        </p:xfrm>
        <a:graphic>
          <a:graphicData uri="http://schemas.openxmlformats.org/drawingml/2006/table">
            <a:tbl>
              <a:tblPr firstRow="1" bandRow="1">
                <a:tableStyleId>{5C22544A-7EE6-4342-B048-85BDC9FD1C3A}</a:tableStyleId>
              </a:tblPr>
              <a:tblGrid>
                <a:gridCol w="6174533"/>
                <a:gridCol w="2712292"/>
              </a:tblGrid>
              <a:tr h="461504">
                <a:tc>
                  <a:txBody>
                    <a:bodyPr/>
                    <a:lstStyle/>
                    <a:p>
                      <a:r>
                        <a:rPr lang="en-GB" dirty="0" smtClean="0"/>
                        <a:t>Decision</a:t>
                      </a:r>
                      <a:endParaRPr lang="en-GB" dirty="0"/>
                    </a:p>
                  </a:txBody>
                  <a:tcPr anchor="ctr"/>
                </a:tc>
                <a:tc>
                  <a:txBody>
                    <a:bodyPr/>
                    <a:lstStyle/>
                    <a:p>
                      <a:r>
                        <a:rPr lang="en-GB" dirty="0" smtClean="0"/>
                        <a:t>IASB Vote</a:t>
                      </a:r>
                      <a:endParaRPr lang="en-GB" dirty="0"/>
                    </a:p>
                  </a:txBody>
                  <a:tcPr anchor="ctr"/>
                </a:tc>
              </a:tr>
              <a:tr h="461504">
                <a:tc>
                  <a:txBody>
                    <a:bodyPr/>
                    <a:lstStyle/>
                    <a:p>
                      <a:r>
                        <a:rPr lang="en-GB" dirty="0" smtClean="0"/>
                        <a:t>Approve Staff</a:t>
                      </a:r>
                      <a:r>
                        <a:rPr lang="en-GB" baseline="0" dirty="0" smtClean="0"/>
                        <a:t> recommendation</a:t>
                      </a:r>
                      <a:endParaRPr lang="en-GB" dirty="0"/>
                    </a:p>
                  </a:txBody>
                  <a:tcPr anchor="ctr"/>
                </a:tc>
                <a:tc>
                  <a:txBody>
                    <a:bodyPr/>
                    <a:lstStyle/>
                    <a:p>
                      <a:r>
                        <a:rPr lang="en-GB" dirty="0" smtClean="0"/>
                        <a:t>Unanimous</a:t>
                      </a:r>
                      <a:endParaRPr lang="en-GB" dirty="0"/>
                    </a:p>
                  </a:txBody>
                  <a:tcPr anchor="ctr"/>
                </a:tc>
              </a:tr>
            </a:tbl>
          </a:graphicData>
        </a:graphic>
      </p:graphicFrame>
    </p:spTree>
    <p:extLst>
      <p:ext uri="{BB962C8B-B14F-4D97-AF65-F5344CB8AC3E}">
        <p14:creationId xmlns:p14="http://schemas.microsoft.com/office/powerpoint/2010/main" val="2248230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r>
              <a:rPr lang="en-GB" sz="2400" dirty="0"/>
              <a:t>Presentation of insurance contracts in the </a:t>
            </a:r>
            <a:r>
              <a:rPr lang="en-GB" sz="2400" dirty="0" smtClean="0"/>
              <a:t>income statement </a:t>
            </a:r>
            <a:r>
              <a:rPr lang="en-GB" sz="2400" dirty="0"/>
              <a:t>– paper </a:t>
            </a:r>
            <a:r>
              <a:rPr lang="en-GB" sz="2400" dirty="0" smtClean="0"/>
              <a:t>3B – IASB only</a:t>
            </a:r>
          </a:p>
        </p:txBody>
      </p:sp>
      <p:sp>
        <p:nvSpPr>
          <p:cNvPr id="14339" name="Rectangle 3"/>
          <p:cNvSpPr>
            <a:spLocks noGrp="1"/>
          </p:cNvSpPr>
          <p:nvPr>
            <p:ph idx="1"/>
          </p:nvPr>
        </p:nvSpPr>
        <p:spPr>
          <a:xfrm>
            <a:off x="439738" y="1272513"/>
            <a:ext cx="8861425" cy="5219700"/>
          </a:xfrm>
        </p:spPr>
        <p:txBody>
          <a:bodyPr/>
          <a:lstStyle/>
          <a:p>
            <a:pPr marL="0" lvl="2" indent="-303213">
              <a:spcAft>
                <a:spcPct val="25000"/>
              </a:spcAft>
              <a:buNone/>
              <a:defRPr/>
            </a:pPr>
            <a:r>
              <a:rPr lang="en-GB" b="1" dirty="0" smtClean="0">
                <a:solidFill>
                  <a:srgbClr val="3C8A2E"/>
                </a:solidFill>
              </a:rPr>
              <a:t>Staff Recommendation</a:t>
            </a:r>
          </a:p>
          <a:p>
            <a:pPr marL="303213" lvl="2" indent="-303213">
              <a:spcAft>
                <a:spcPts val="1200"/>
              </a:spcAft>
              <a:buFont typeface="Wingdings" pitchFamily="2" charset="2"/>
              <a:buChar char="§"/>
              <a:defRPr/>
            </a:pPr>
            <a:r>
              <a:rPr lang="en-GB" dirty="0" smtClean="0"/>
              <a:t>The general requirements of IAS 1 are sufficient to satisfy the presentation requirements for the statement of comprehensive income for insurance contracts</a:t>
            </a:r>
          </a:p>
          <a:p>
            <a:pPr marL="0" lvl="2" indent="-303213">
              <a:spcAft>
                <a:spcPct val="25000"/>
              </a:spcAft>
              <a:buNone/>
              <a:defRPr/>
            </a:pPr>
            <a:r>
              <a:rPr lang="en-GB" b="1" dirty="0" smtClean="0">
                <a:solidFill>
                  <a:srgbClr val="3C8A2E"/>
                </a:solidFill>
              </a:rPr>
              <a:t>Discussion</a:t>
            </a:r>
          </a:p>
          <a:p>
            <a:pPr marL="303213" lvl="2" indent="-303213">
              <a:spcAft>
                <a:spcPct val="25000"/>
              </a:spcAft>
              <a:buFont typeface="Wingdings" pitchFamily="2" charset="2"/>
              <a:buChar char="§"/>
              <a:defRPr/>
            </a:pPr>
            <a:r>
              <a:rPr lang="en-GB" dirty="0" smtClean="0"/>
              <a:t>Brief discussion. IAS 1 has been deemed sufficient to guide insurers on the choice of line items and disclosures about all material items that would be relevant to understand the insurer’s financial performance.</a:t>
            </a:r>
          </a:p>
        </p:txBody>
      </p:sp>
      <p:sp>
        <p:nvSpPr>
          <p:cNvPr id="6149" name="Slide Number Placeholder 4"/>
          <p:cNvSpPr>
            <a:spLocks noGrp="1"/>
          </p:cNvSpPr>
          <p:nvPr>
            <p:ph type="sldNum" sz="quarter" idx="10"/>
          </p:nvPr>
        </p:nvSpPr>
        <p:spPr bwMode="auto">
          <a:noFill/>
          <a:ln>
            <a:miter lim="800000"/>
            <a:headEnd/>
            <a:tailEnd/>
          </a:ln>
        </p:spPr>
        <p:txBody>
          <a:bodyPr/>
          <a:lstStyle/>
          <a:p>
            <a:fld id="{DD604C90-1A70-49F2-9802-2464204813EA}" type="slidenum">
              <a:rPr lang="en-GB" smtClean="0"/>
              <a:pPr/>
              <a:t>7</a:t>
            </a:fld>
            <a:endParaRPr lang="en-GB" dirty="0" smtClean="0"/>
          </a:p>
        </p:txBody>
      </p:sp>
      <p:sp>
        <p:nvSpPr>
          <p:cNvPr id="6" name="Footer Placeholder 10"/>
          <p:cNvSpPr>
            <a:spLocks noGrp="1"/>
          </p:cNvSpPr>
          <p:nvPr>
            <p:ph type="ftr" sz="quarter" idx="11"/>
          </p:nvPr>
        </p:nvSpPr>
        <p:spPr bwMode="auto">
          <a:noFill/>
          <a:ln>
            <a:miter lim="800000"/>
            <a:headEnd/>
            <a:tailEnd/>
          </a:ln>
        </p:spPr>
        <p:txBody>
          <a:bodyPr/>
          <a:lstStyle/>
          <a:p>
            <a:pPr defTabSz="955675"/>
            <a:r>
              <a:rPr lang="en-GB" dirty="0" smtClean="0"/>
              <a:t>IFRS 4 Phase II – Webcast </a:t>
            </a:r>
            <a:r>
              <a:rPr lang="en-GB" dirty="0"/>
              <a:t>(December 2012</a:t>
            </a:r>
            <a:r>
              <a:rPr lang="en-GB" dirty="0" smtClean="0"/>
              <a:t>)</a:t>
            </a:r>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3180504050"/>
              </p:ext>
            </p:extLst>
          </p:nvPr>
        </p:nvGraphicFramePr>
        <p:xfrm>
          <a:off x="391149" y="3647066"/>
          <a:ext cx="8910014" cy="761147"/>
        </p:xfrm>
        <a:graphic>
          <a:graphicData uri="http://schemas.openxmlformats.org/drawingml/2006/table">
            <a:tbl>
              <a:tblPr firstRow="1" bandRow="1">
                <a:tableStyleId>{5C22544A-7EE6-4342-B048-85BDC9FD1C3A}</a:tableStyleId>
              </a:tblPr>
              <a:tblGrid>
                <a:gridCol w="6190645"/>
                <a:gridCol w="2719369"/>
              </a:tblGrid>
              <a:tr h="391449">
                <a:tc>
                  <a:txBody>
                    <a:bodyPr/>
                    <a:lstStyle/>
                    <a:p>
                      <a:r>
                        <a:rPr lang="en-GB" dirty="0" smtClean="0"/>
                        <a:t>Decision</a:t>
                      </a:r>
                      <a:endParaRPr lang="en-GB" dirty="0"/>
                    </a:p>
                  </a:txBody>
                  <a:tcPr anchor="ctr"/>
                </a:tc>
                <a:tc>
                  <a:txBody>
                    <a:bodyPr/>
                    <a:lstStyle/>
                    <a:p>
                      <a:r>
                        <a:rPr lang="en-GB" dirty="0" smtClean="0"/>
                        <a:t>IASB Vote</a:t>
                      </a:r>
                      <a:endParaRPr lang="en-GB" dirty="0"/>
                    </a:p>
                  </a:txBody>
                  <a:tcPr anchor="ctr"/>
                </a:tc>
              </a:tr>
              <a:tr h="369698">
                <a:tc>
                  <a:txBody>
                    <a:bodyPr/>
                    <a:lstStyle/>
                    <a:p>
                      <a:r>
                        <a:rPr lang="en-GB" dirty="0" smtClean="0"/>
                        <a:t>Approve Staff</a:t>
                      </a:r>
                      <a:r>
                        <a:rPr lang="en-GB" baseline="0" dirty="0" smtClean="0"/>
                        <a:t> recommendation</a:t>
                      </a:r>
                      <a:endParaRPr lang="en-GB" dirty="0"/>
                    </a:p>
                  </a:txBody>
                  <a:tcPr anchor="ctr"/>
                </a:tc>
                <a:tc>
                  <a:txBody>
                    <a:bodyPr/>
                    <a:lstStyle/>
                    <a:p>
                      <a:r>
                        <a:rPr lang="en-GB" dirty="0" smtClean="0"/>
                        <a:t>Unanimous</a:t>
                      </a:r>
                      <a:endParaRPr lang="en-GB" dirty="0"/>
                    </a:p>
                  </a:txBody>
                  <a:tcPr anchor="ctr"/>
                </a:tc>
              </a:tr>
            </a:tbl>
          </a:graphicData>
        </a:graphic>
      </p:graphicFrame>
    </p:spTree>
    <p:extLst>
      <p:ext uri="{BB962C8B-B14F-4D97-AF65-F5344CB8AC3E}">
        <p14:creationId xmlns:p14="http://schemas.microsoft.com/office/powerpoint/2010/main" val="3305494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title"/>
          </p:nvPr>
        </p:nvSpPr>
        <p:spPr/>
        <p:txBody>
          <a:bodyPr/>
          <a:lstStyle/>
          <a:p>
            <a:pPr lvl="2">
              <a:lnSpc>
                <a:spcPct val="100000"/>
              </a:lnSpc>
            </a:pPr>
            <a:r>
              <a:rPr lang="en-GB" sz="2400" dirty="0" smtClean="0"/>
              <a:t>Disclosures on Contracts under the “Mirroring Approach”– </a:t>
            </a:r>
            <a:r>
              <a:rPr lang="en-GB" sz="2400" dirty="0"/>
              <a:t>p</a:t>
            </a:r>
            <a:r>
              <a:rPr lang="en-GB" sz="2400" dirty="0" smtClean="0"/>
              <a:t>aper 3C – </a:t>
            </a:r>
            <a:r>
              <a:rPr lang="en-GB" sz="2400" dirty="0" smtClean="0">
                <a:solidFill>
                  <a:srgbClr val="002776"/>
                </a:solidFill>
                <a:latin typeface="Arial"/>
                <a:ea typeface="+mj-ea"/>
                <a:cs typeface="+mj-cs"/>
              </a:rPr>
              <a:t>IASB only</a:t>
            </a:r>
            <a:endParaRPr lang="en-GB" sz="2400" dirty="0" smtClean="0"/>
          </a:p>
        </p:txBody>
      </p:sp>
      <p:sp>
        <p:nvSpPr>
          <p:cNvPr id="14339" name="Rectangle 3"/>
          <p:cNvSpPr>
            <a:spLocks noGrp="1"/>
          </p:cNvSpPr>
          <p:nvPr>
            <p:ph idx="1"/>
          </p:nvPr>
        </p:nvSpPr>
        <p:spPr>
          <a:xfrm>
            <a:off x="439738" y="1449937"/>
            <a:ext cx="9123362" cy="4814390"/>
          </a:xfrm>
        </p:spPr>
        <p:txBody>
          <a:bodyPr/>
          <a:lstStyle/>
          <a:p>
            <a:pPr marL="0" lvl="2" indent="-303213">
              <a:spcAft>
                <a:spcPct val="25000"/>
              </a:spcAft>
              <a:buNone/>
              <a:defRPr/>
            </a:pPr>
            <a:r>
              <a:rPr lang="en-GB" b="1" dirty="0" smtClean="0">
                <a:solidFill>
                  <a:srgbClr val="3C8A2E"/>
                </a:solidFill>
              </a:rPr>
              <a:t>Staff </a:t>
            </a:r>
            <a:r>
              <a:rPr lang="en-GB" b="1" dirty="0">
                <a:solidFill>
                  <a:srgbClr val="3C8A2E"/>
                </a:solidFill>
              </a:rPr>
              <a:t>recommendation – participating contracts</a:t>
            </a:r>
          </a:p>
          <a:p>
            <a:pPr lvl="1"/>
            <a:r>
              <a:rPr lang="en-GB" dirty="0" smtClean="0"/>
              <a:t>an insurer should disclose the carrying amounts of insurance contract liabilities arising from contracts to which the mirroring approach has been applied, and</a:t>
            </a:r>
          </a:p>
          <a:p>
            <a:pPr lvl="1"/>
            <a:r>
              <a:rPr lang="en-GB" dirty="0" smtClean="0"/>
              <a:t>if an insurer measures the underlying items in a participating contract on a basis other than fair value, and discloses the fair value of the underlying items, the insurer shall disclose the extent to which the difference between the fair value and carrying value of underlying assets would be passed to policyholders.</a:t>
            </a:r>
          </a:p>
          <a:p>
            <a:pPr marL="304800" lvl="1" indent="-303213">
              <a:spcAft>
                <a:spcPct val="25000"/>
              </a:spcAft>
              <a:buNone/>
              <a:defRPr/>
            </a:pPr>
            <a:r>
              <a:rPr lang="en-GB" b="1" dirty="0">
                <a:solidFill>
                  <a:srgbClr val="3C8A2E"/>
                </a:solidFill>
              </a:rPr>
              <a:t>Example</a:t>
            </a:r>
          </a:p>
          <a:p>
            <a:pPr marL="1587" lvl="1" indent="0">
              <a:spcAft>
                <a:spcPts val="0"/>
              </a:spcAft>
              <a:buNone/>
              <a:defRPr/>
            </a:pPr>
            <a:r>
              <a:rPr lang="en-GB" dirty="0"/>
              <a:t>An insurer chooses the cost model to present in its financial statements </a:t>
            </a:r>
            <a:r>
              <a:rPr lang="en-GB" b="1" dirty="0"/>
              <a:t>investment property </a:t>
            </a:r>
            <a:r>
              <a:rPr lang="en-GB" dirty="0"/>
              <a:t>backing liabilities that pay a return linked directly to the fair value of, or returns from, specified assets including that investment property. According to the requirements of </a:t>
            </a:r>
            <a:r>
              <a:rPr lang="en-GB" i="1" dirty="0"/>
              <a:t>IAS 40.79e</a:t>
            </a:r>
            <a:r>
              <a:rPr lang="en-GB" dirty="0"/>
              <a:t>, the insurer should also disclose the fair value of that investment </a:t>
            </a:r>
            <a:r>
              <a:rPr lang="en-GB" dirty="0" smtClean="0"/>
              <a:t>property</a:t>
            </a:r>
          </a:p>
          <a:p>
            <a:pPr lvl="1"/>
            <a:endParaRPr lang="en-GB" dirty="0"/>
          </a:p>
        </p:txBody>
      </p:sp>
      <p:sp>
        <p:nvSpPr>
          <p:cNvPr id="6149" name="Slide Number Placeholder 4"/>
          <p:cNvSpPr>
            <a:spLocks noGrp="1"/>
          </p:cNvSpPr>
          <p:nvPr>
            <p:ph type="sldNum" sz="quarter" idx="10"/>
          </p:nvPr>
        </p:nvSpPr>
        <p:spPr/>
        <p:txBody>
          <a:bodyPr/>
          <a:lstStyle/>
          <a:p>
            <a:fld id="{DD604C90-1A70-49F2-9802-2464204813EA}" type="slidenum">
              <a:rPr lang="en-GB" smtClean="0"/>
              <a:pPr/>
              <a:t>8</a:t>
            </a:fld>
            <a:endParaRPr lang="en-GB" dirty="0" smtClean="0"/>
          </a:p>
        </p:txBody>
      </p:sp>
      <p:sp>
        <p:nvSpPr>
          <p:cNvPr id="6" name="Footer Placeholder 10"/>
          <p:cNvSpPr>
            <a:spLocks noGrp="1"/>
          </p:cNvSpPr>
          <p:nvPr>
            <p:ph type="ftr" sz="quarter" idx="11"/>
          </p:nvPr>
        </p:nvSpPr>
        <p:spPr>
          <a:xfrm>
            <a:off x="836613" y="5710708"/>
            <a:ext cx="4676775" cy="142875"/>
          </a:xfrm>
        </p:spPr>
        <p:txBody>
          <a:bodyPr/>
          <a:lstStyle/>
          <a:p>
            <a:r>
              <a:rPr lang="en-GB" smtClean="0"/>
              <a:t>IFRS 4 Phase II – Webcast (December 2012)</a:t>
            </a:r>
            <a:endParaRPr lang="en-US" dirty="0" smtClean="0"/>
          </a:p>
        </p:txBody>
      </p:sp>
      <p:sp>
        <p:nvSpPr>
          <p:cNvPr id="8" name="AutoShape 8"/>
          <p:cNvSpPr>
            <a:spLocks noChangeArrowheads="1"/>
          </p:cNvSpPr>
          <p:nvPr/>
        </p:nvSpPr>
        <p:spPr bwMode="gray">
          <a:xfrm>
            <a:off x="845678" y="5090358"/>
            <a:ext cx="2669931" cy="584200"/>
          </a:xfrm>
          <a:prstGeom prst="chevron">
            <a:avLst>
              <a:gd name="adj" fmla="val 32411"/>
            </a:avLst>
          </a:prstGeom>
          <a:solidFill>
            <a:schemeClr val="accent1"/>
          </a:solidFill>
          <a:ln w="12700" cap="rnd" algn="ctr">
            <a:solidFill>
              <a:schemeClr val="bg1"/>
            </a:solidFill>
            <a:miter lim="800000"/>
            <a:headEnd/>
            <a:tailEnd/>
          </a:ln>
        </p:spPr>
        <p:txBody>
          <a:bodyPr lIns="36000" tIns="36000" rIns="36000" bIns="36000" anchor="ctr"/>
          <a:lstStyle/>
          <a:p>
            <a:pPr algn="ctr">
              <a:lnSpc>
                <a:spcPct val="110000"/>
              </a:lnSpc>
              <a:defRPr/>
            </a:pPr>
            <a:r>
              <a:rPr lang="en-US" sz="1400" b="1" dirty="0" smtClean="0">
                <a:solidFill>
                  <a:schemeClr val="bg1"/>
                </a:solidFill>
                <a:latin typeface="Arial" charset="0"/>
                <a:cs typeface="Arial" charset="0"/>
              </a:rPr>
              <a:t>Cost </a:t>
            </a:r>
            <a:endParaRPr lang="en-US" sz="1400" b="1" dirty="0">
              <a:solidFill>
                <a:schemeClr val="bg1"/>
              </a:solidFill>
              <a:latin typeface="Arial" charset="0"/>
              <a:cs typeface="Arial" charset="0"/>
            </a:endParaRPr>
          </a:p>
        </p:txBody>
      </p:sp>
      <p:sp>
        <p:nvSpPr>
          <p:cNvPr id="9" name="AutoShape 5"/>
          <p:cNvSpPr>
            <a:spLocks noChangeArrowheads="1"/>
          </p:cNvSpPr>
          <p:nvPr/>
        </p:nvSpPr>
        <p:spPr bwMode="gray">
          <a:xfrm>
            <a:off x="845680" y="5696368"/>
            <a:ext cx="3938954" cy="584200"/>
          </a:xfrm>
          <a:prstGeom prst="chevron">
            <a:avLst>
              <a:gd name="adj" fmla="val 32565"/>
            </a:avLst>
          </a:prstGeom>
          <a:ln>
            <a:headEnd/>
            <a:tailEnd/>
          </a:ln>
        </p:spPr>
        <p:style>
          <a:lnRef idx="2">
            <a:schemeClr val="accent2">
              <a:shade val="50000"/>
            </a:schemeClr>
          </a:lnRef>
          <a:fillRef idx="1">
            <a:schemeClr val="accent2"/>
          </a:fillRef>
          <a:effectRef idx="0">
            <a:schemeClr val="accent2"/>
          </a:effectRef>
          <a:fontRef idx="minor">
            <a:schemeClr val="lt1"/>
          </a:fontRef>
        </p:style>
        <p:txBody>
          <a:bodyPr lIns="36000" tIns="36000" rIns="36000" bIns="36000" anchor="ctr"/>
          <a:lstStyle/>
          <a:p>
            <a:pPr algn="ctr">
              <a:lnSpc>
                <a:spcPct val="110000"/>
              </a:lnSpc>
              <a:defRPr/>
            </a:pPr>
            <a:r>
              <a:rPr lang="en-US" sz="1400" b="1" dirty="0" smtClean="0">
                <a:solidFill>
                  <a:schemeClr val="bg1"/>
                </a:solidFill>
                <a:latin typeface="Arial" charset="0"/>
                <a:cs typeface="Arial" charset="0"/>
              </a:rPr>
              <a:t>Fair Value</a:t>
            </a:r>
            <a:endParaRPr lang="en-US" sz="1400" b="1" dirty="0">
              <a:solidFill>
                <a:schemeClr val="bg1"/>
              </a:solidFill>
              <a:latin typeface="Arial" charset="0"/>
              <a:cs typeface="Arial" charset="0"/>
            </a:endParaRPr>
          </a:p>
        </p:txBody>
      </p:sp>
      <p:cxnSp>
        <p:nvCxnSpPr>
          <p:cNvPr id="5" name="Straight Connector 4"/>
          <p:cNvCxnSpPr/>
          <p:nvPr/>
        </p:nvCxnSpPr>
        <p:spPr>
          <a:xfrm>
            <a:off x="3515609" y="5090358"/>
            <a:ext cx="0" cy="584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758279" y="5090358"/>
            <a:ext cx="0" cy="1029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3"/>
          </p:cNvCxnSpPr>
          <p:nvPr/>
        </p:nvCxnSpPr>
        <p:spPr>
          <a:xfrm>
            <a:off x="3515609" y="5382458"/>
            <a:ext cx="1269025" cy="12760"/>
          </a:xfrm>
          <a:prstGeom prst="straightConnector1">
            <a:avLst/>
          </a:prstGeom>
          <a:ln w="31750">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18" name="Line Callout 1 17"/>
          <p:cNvSpPr/>
          <p:nvPr/>
        </p:nvSpPr>
        <p:spPr>
          <a:xfrm>
            <a:off x="5908446" y="5188389"/>
            <a:ext cx="3182803" cy="1323439"/>
          </a:xfrm>
          <a:prstGeom prst="borderCallout1">
            <a:avLst>
              <a:gd name="adj1" fmla="val 18750"/>
              <a:gd name="adj2" fmla="val -8333"/>
              <a:gd name="adj3" fmla="val 13458"/>
              <a:gd name="adj4" fmla="val -3258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GB" sz="2000" dirty="0">
                <a:solidFill>
                  <a:schemeClr val="bg2"/>
                </a:solidFill>
              </a:rPr>
              <a:t>Users would like to know whether this difference is passed to policyholders or </a:t>
            </a:r>
            <a:r>
              <a:rPr lang="en-GB" sz="2000" dirty="0" smtClean="0">
                <a:solidFill>
                  <a:schemeClr val="bg2"/>
                </a:solidFill>
              </a:rPr>
              <a:t>shareholders</a:t>
            </a:r>
            <a:endParaRPr lang="en-GB" dirty="0">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8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9_Blank">
  <a:themeElements>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fontScheme name="18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Blank 1">
        <a:dk1>
          <a:srgbClr val="000000"/>
        </a:dk1>
        <a:lt1>
          <a:srgbClr val="FFFFFF"/>
        </a:lt1>
        <a:dk2>
          <a:srgbClr val="002776"/>
        </a:dk2>
        <a:lt2>
          <a:srgbClr val="FFFFFF"/>
        </a:lt2>
        <a:accent1>
          <a:srgbClr val="002776"/>
        </a:accent1>
        <a:accent2>
          <a:srgbClr val="92D400"/>
        </a:accent2>
        <a:accent3>
          <a:srgbClr val="FFFFFF"/>
        </a:accent3>
        <a:accent4>
          <a:srgbClr val="000000"/>
        </a:accent4>
        <a:accent5>
          <a:srgbClr val="AAACBD"/>
        </a:accent5>
        <a:accent6>
          <a:srgbClr val="84C000"/>
        </a:accent6>
        <a:hlink>
          <a:srgbClr val="00A1DE"/>
        </a:hlink>
        <a:folHlink>
          <a:srgbClr val="72C7E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27762</TotalTime>
  <Words>3066</Words>
  <Application>Microsoft Office PowerPoint</Application>
  <PresentationFormat>A4 Paper (210x297 mm)</PresentationFormat>
  <Paragraphs>259</Paragraphs>
  <Slides>21</Slides>
  <Notes>21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18_Blank</vt:lpstr>
      <vt:lpstr>19_Blank</vt:lpstr>
      <vt:lpstr>Progress on ‘universal life’ and ‘index-linked’ contracts, presentation and disclosures – moving closer to re-exposure IFRS 4 Phase II Update</vt:lpstr>
      <vt:lpstr>Agenda </vt:lpstr>
      <vt:lpstr>Highlights</vt:lpstr>
      <vt:lpstr>Discount rate for contracts for which mirroring approach does not apply – paper 2A/95A</vt:lpstr>
      <vt:lpstr>Discount rate for contract for which mirroring approach does not apply – paper 2A/95A (cont.)</vt:lpstr>
      <vt:lpstr>Discount rate for contract for which mirroring approach does not apply – paper 2A/95A (cont.)</vt:lpstr>
      <vt:lpstr>Presentation of insurance contracts in the balance sheet – paper 3B – IASB only</vt:lpstr>
      <vt:lpstr>Presentation of insurance contracts in the income statement – paper 3B – IASB only</vt:lpstr>
      <vt:lpstr>Disclosures on Contracts under the “Mirroring Approach”– paper 3C – IASB only</vt:lpstr>
      <vt:lpstr>Disclosures on Contracts under the “Mirroring Approach”– paper 3C – IASB only (cont.)</vt:lpstr>
      <vt:lpstr>Earned Premiums and reconciliation of balances – paper 3C – IASB only </vt:lpstr>
      <vt:lpstr>Earned Premiums and reconciliation of balances – paper 3C – IASB only (cont.) </vt:lpstr>
      <vt:lpstr>Inputs to the measure of insurance contract revenue –  paper 3C</vt:lpstr>
      <vt:lpstr>Inputs to the measure of insurance contract revenue –  paper 3C (cont.)</vt:lpstr>
      <vt:lpstr>Disclosure of premiums written and due – paper 3C – IASB only</vt:lpstr>
      <vt:lpstr>Disclosure of premiums written and due – paper 3C – IASB only (cont.)</vt:lpstr>
      <vt:lpstr>Simplification of transition disclosures – paper 3C – IASB only</vt:lpstr>
      <vt:lpstr>Fieldwork post re-exposure – paper 3E – IASB only</vt:lpstr>
      <vt:lpstr>Next steps and timetable</vt:lpstr>
      <vt:lpstr>Contact details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for insurance webinar march 12</dc:title>
  <dc:creator>Mike Brien</dc:creator>
  <cp:lastModifiedBy>fnagari</cp:lastModifiedBy>
  <cp:revision>2430</cp:revision>
  <cp:lastPrinted>2012-12-03T16:01:31Z</cp:lastPrinted>
  <dcterms:created xsi:type="dcterms:W3CDTF">2012-06-18T00:03:20Z</dcterms:created>
  <dcterms:modified xsi:type="dcterms:W3CDTF">2012-12-05T08:59:36Z</dcterms:modified>
</cp:coreProperties>
</file>